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3"/>
    <p:sldMasterId id="2147483716" r:id="rId4"/>
  </p:sldMasterIdLst>
  <p:notesMasterIdLst>
    <p:notesMasterId r:id="rId49"/>
  </p:notesMasterIdLst>
  <p:handoutMasterIdLst>
    <p:handoutMasterId r:id="rId50"/>
  </p:handoutMasterIdLst>
  <p:sldIdLst>
    <p:sldId id="261" r:id="rId5"/>
    <p:sldId id="263" r:id="rId6"/>
    <p:sldId id="265" r:id="rId7"/>
    <p:sldId id="301" r:id="rId8"/>
    <p:sldId id="302" r:id="rId9"/>
    <p:sldId id="296" r:id="rId10"/>
    <p:sldId id="298" r:id="rId11"/>
    <p:sldId id="299" r:id="rId12"/>
    <p:sldId id="307" r:id="rId13"/>
    <p:sldId id="300" r:id="rId14"/>
    <p:sldId id="322" r:id="rId15"/>
    <p:sldId id="293" r:id="rId16"/>
    <p:sldId id="305" r:id="rId17"/>
    <p:sldId id="306" r:id="rId18"/>
    <p:sldId id="308" r:id="rId19"/>
    <p:sldId id="310" r:id="rId20"/>
    <p:sldId id="311" r:id="rId21"/>
    <p:sldId id="309" r:id="rId22"/>
    <p:sldId id="34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3" r:id="rId34"/>
    <p:sldId id="324" r:id="rId35"/>
    <p:sldId id="325" r:id="rId36"/>
    <p:sldId id="329" r:id="rId37"/>
    <p:sldId id="330" r:id="rId38"/>
    <p:sldId id="331" r:id="rId39"/>
    <p:sldId id="327" r:id="rId40"/>
    <p:sldId id="336" r:id="rId41"/>
    <p:sldId id="338" r:id="rId42"/>
    <p:sldId id="333" r:id="rId43"/>
    <p:sldId id="334" r:id="rId44"/>
    <p:sldId id="328" r:id="rId45"/>
    <p:sldId id="339" r:id="rId46"/>
    <p:sldId id="340" r:id="rId47"/>
    <p:sldId id="332" r:id="rId48"/>
  </p:sldIdLst>
  <p:sldSz cx="12192000" cy="6858000"/>
  <p:notesSz cx="6858000" cy="9144000"/>
  <p:embeddedFontLst>
    <p:embeddedFont>
      <p:font typeface="Clario" panose="020B0503030300000000" pitchFamily="34" charset="0"/>
      <p:regular r:id="rId51"/>
      <p:bold r:id="rId52"/>
      <p:italic r:id="rId53"/>
      <p:boldItalic r:id="rId54"/>
    </p:embeddedFont>
    <p:embeddedFont>
      <p:font typeface="Clario Air" panose="020B0203030300000000" pitchFamily="34" charset="0"/>
      <p:regular r:id="rId55"/>
      <p:italic r:id="rId56"/>
    </p:embeddedFont>
    <p:embeddedFont>
      <p:font typeface="Clario Black" panose="020B0A03030300000000" pitchFamily="34" charset="0"/>
      <p:bold r:id="rId57"/>
      <p:italic r:id="rId58"/>
      <p:boldItalic r:id="rId59"/>
    </p:embeddedFont>
    <p:embeddedFont>
      <p:font typeface="Clario Light" panose="020B0403030300000000" pitchFamily="34" charset="0"/>
      <p:regular r:id="rId60"/>
      <p:italic r:id="rId61"/>
    </p:embeddedFont>
    <p:embeddedFont>
      <p:font typeface="Clario Medium" panose="020B0603030300000000" pitchFamily="34" charset="0"/>
      <p:regular r:id="rId62"/>
      <p:italic r:id="rId63"/>
    </p:embeddedFont>
    <p:embeddedFont>
      <p:font typeface="Clario Thin" panose="020B0303030300000000" pitchFamily="34" charset="0"/>
      <p:regular r:id="rId64"/>
      <p: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F5BAD4A5-B43C-4B12-B349-5B299E6D895B}">
          <p14:sldIdLst>
            <p14:sldId id="261"/>
          </p14:sldIdLst>
        </p14:section>
        <p14:section name="Content Slides - Orange top bar" id="{7A1A2ACD-244C-4A0E-A4EE-8BF395B81DF5}">
          <p14:sldIdLst>
            <p14:sldId id="263"/>
            <p14:sldId id="265"/>
            <p14:sldId id="301"/>
            <p14:sldId id="302"/>
          </p14:sldIdLst>
        </p14:section>
        <p14:section name="Content Slides - bottom orange and green bars" id="{23D62FC3-AE28-4D62-805F-3ECFF68A07F1}">
          <p14:sldIdLst>
            <p14:sldId id="296"/>
            <p14:sldId id="298"/>
            <p14:sldId id="299"/>
            <p14:sldId id="307"/>
            <p14:sldId id="300"/>
            <p14:sldId id="322"/>
          </p14:sldIdLst>
        </p14:section>
        <p14:section name="Section dividers and end pages" id="{1C175900-F5EE-4951-9A2B-B3136F54AB9C}">
          <p14:sldIdLst>
            <p14:sldId id="293"/>
            <p14:sldId id="305"/>
            <p14:sldId id="306"/>
            <p14:sldId id="308"/>
            <p14:sldId id="310"/>
            <p14:sldId id="311"/>
            <p14:sldId id="309"/>
            <p14:sldId id="34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9"/>
            <p14:sldId id="330"/>
            <p14:sldId id="331"/>
            <p14:sldId id="327"/>
            <p14:sldId id="336"/>
            <p14:sldId id="338"/>
            <p14:sldId id="333"/>
            <p14:sldId id="334"/>
            <p14:sldId id="328"/>
            <p14:sldId id="339"/>
            <p14:sldId id="340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B7E73-DB2C-4D50-9548-4B08645E757C}" v="20" dt="2025-01-27T17:18:01.290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>
        <p:scale>
          <a:sx n="125" d="100"/>
          <a:sy n="125" d="100"/>
        </p:scale>
        <p:origin x="1662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3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272520-44ED-AF00-91F4-BCD5FCD9B0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8F3FD-942D-DE2A-4EC2-A7C99B578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18FDC-08D8-451E-948C-290C579D42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D40CF-83B1-975C-874B-7AEC1D83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23C44-2DD4-0D7D-ACAA-FD8B74206E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BCF6-95D0-4825-AA21-E48A594626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23:02:15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119 50,'-8'0,"1"0,-1-1,0 0,0 0,0 0,1-1,-1-1,1 1,-1-1,1 0,0-1,0 1,0-1,-7-6,14 9,0 1,0-1,0 1,0-1,1 1,-1 0,0-1,0 1,0-1,0 1,1-1,-1 1,0 0,1-1,-1 1,0 0,0-1,1 1,-1 0,1-1,-1 1,0 0,1 0,-1-1,1 1,-1 0,0 0,1 0,-1 0,1 0,-1-1,1 1,-1 0,1 0,-1 0,0 0,1 0,-1 0,1 1,-1-1,1 0,-1 0,1 0,26-1,29 9,-52-7,0 0,0 0,0 0,0 1,0-1,-1 1,1 0,0 0,-1 0,0 0,5 4,-8-5,0-1,0 0,1 0,-1 0,0 1,0-1,0 0,0 0,0 0,0 1,0-1,1 0,-1 0,0 0,0 1,0-1,0 0,0 0,0 1,0-1,0 0,0 0,0 1,0-1,0 0,-1 0,1 0,0 1,0-1,0 0,0 0,0 1,0-1,0 0,-1 0,1 0,0 0,0 1,0-1,-1 0,1 0,-14 6,-15-3,5-2,2-1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9401-B6F7-0D40-8CCD-5465CCE2B95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A0B42-299A-9341-97CF-DCDF12CC14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0B42-299A-9341-97CF-DCDF12CC1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50568FEB-6B72-0B1C-92F4-5E7DABA34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457199"/>
            <a:ext cx="11277600" cy="5597411"/>
          </a:xfrm>
          <a:custGeom>
            <a:avLst/>
            <a:gdLst>
              <a:gd name="connsiteX0" fmla="*/ 0 w 11734800"/>
              <a:gd name="connsiteY0" fmla="*/ 0 h 5504012"/>
              <a:gd name="connsiteX1" fmla="*/ 11734800 w 11734800"/>
              <a:gd name="connsiteY1" fmla="*/ 0 h 5504012"/>
              <a:gd name="connsiteX2" fmla="*/ 11734800 w 11734800"/>
              <a:gd name="connsiteY2" fmla="*/ 5504012 h 5504012"/>
              <a:gd name="connsiteX3" fmla="*/ 0 w 11734800"/>
              <a:gd name="connsiteY3" fmla="*/ 5504012 h 5504012"/>
              <a:gd name="connsiteX4" fmla="*/ 0 w 11734800"/>
              <a:gd name="connsiteY4" fmla="*/ 0 h 5504012"/>
              <a:gd name="connsiteX0" fmla="*/ 0 w 11734800"/>
              <a:gd name="connsiteY0" fmla="*/ 0 h 5504017"/>
              <a:gd name="connsiteX1" fmla="*/ 11734800 w 11734800"/>
              <a:gd name="connsiteY1" fmla="*/ 0 h 5504017"/>
              <a:gd name="connsiteX2" fmla="*/ 11734800 w 11734800"/>
              <a:gd name="connsiteY2" fmla="*/ 5504012 h 5504017"/>
              <a:gd name="connsiteX3" fmla="*/ 5138057 w 11734800"/>
              <a:gd name="connsiteY3" fmla="*/ 5063141 h 5504017"/>
              <a:gd name="connsiteX4" fmla="*/ 0 w 11734800"/>
              <a:gd name="connsiteY4" fmla="*/ 5504012 h 5504017"/>
              <a:gd name="connsiteX5" fmla="*/ 0 w 11734800"/>
              <a:gd name="connsiteY5" fmla="*/ 0 h 5504017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0 w 11734800"/>
              <a:gd name="connsiteY4" fmla="*/ 5504012 h 5520341"/>
              <a:gd name="connsiteX5" fmla="*/ 0 w 11734800"/>
              <a:gd name="connsiteY5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55269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55269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6176388"/>
              <a:gd name="connsiteX1" fmla="*/ 11734800 w 11734800"/>
              <a:gd name="connsiteY1" fmla="*/ 0 h 6176388"/>
              <a:gd name="connsiteX2" fmla="*/ 11734800 w 11734800"/>
              <a:gd name="connsiteY2" fmla="*/ 6176355 h 6176388"/>
              <a:gd name="connsiteX3" fmla="*/ 5094515 w 11734800"/>
              <a:gd name="connsiteY3" fmla="*/ 5520341 h 6176388"/>
              <a:gd name="connsiteX4" fmla="*/ 5083629 w 11734800"/>
              <a:gd name="connsiteY4" fmla="*/ 1955269 h 6176388"/>
              <a:gd name="connsiteX5" fmla="*/ 0 w 11734800"/>
              <a:gd name="connsiteY5" fmla="*/ 1960712 h 6176388"/>
              <a:gd name="connsiteX6" fmla="*/ 0 w 11734800"/>
              <a:gd name="connsiteY6" fmla="*/ 0 h 6176388"/>
              <a:gd name="connsiteX0" fmla="*/ 0 w 11734800"/>
              <a:gd name="connsiteY0" fmla="*/ 0 h 5807299"/>
              <a:gd name="connsiteX1" fmla="*/ 11734800 w 11734800"/>
              <a:gd name="connsiteY1" fmla="*/ 0 h 5807299"/>
              <a:gd name="connsiteX2" fmla="*/ 11721585 w 11734800"/>
              <a:gd name="connsiteY2" fmla="*/ 5807226 h 5807299"/>
              <a:gd name="connsiteX3" fmla="*/ 5094515 w 11734800"/>
              <a:gd name="connsiteY3" fmla="*/ 5520341 h 5807299"/>
              <a:gd name="connsiteX4" fmla="*/ 5083629 w 11734800"/>
              <a:gd name="connsiteY4" fmla="*/ 1955269 h 5807299"/>
              <a:gd name="connsiteX5" fmla="*/ 0 w 11734800"/>
              <a:gd name="connsiteY5" fmla="*/ 1960712 h 5807299"/>
              <a:gd name="connsiteX6" fmla="*/ 0 w 11734800"/>
              <a:gd name="connsiteY6" fmla="*/ 0 h 5807299"/>
              <a:gd name="connsiteX0" fmla="*/ 0 w 11734800"/>
              <a:gd name="connsiteY0" fmla="*/ 0 h 5810372"/>
              <a:gd name="connsiteX1" fmla="*/ 11734800 w 11734800"/>
              <a:gd name="connsiteY1" fmla="*/ 0 h 5810372"/>
              <a:gd name="connsiteX2" fmla="*/ 11721585 w 11734800"/>
              <a:gd name="connsiteY2" fmla="*/ 5807226 h 5810372"/>
              <a:gd name="connsiteX3" fmla="*/ 5081301 w 11734800"/>
              <a:gd name="connsiteY3" fmla="*/ 5810372 h 5810372"/>
              <a:gd name="connsiteX4" fmla="*/ 5083629 w 11734800"/>
              <a:gd name="connsiteY4" fmla="*/ 1955269 h 5810372"/>
              <a:gd name="connsiteX5" fmla="*/ 0 w 11734800"/>
              <a:gd name="connsiteY5" fmla="*/ 1960712 h 5810372"/>
              <a:gd name="connsiteX6" fmla="*/ 0 w 11734800"/>
              <a:gd name="connsiteY6" fmla="*/ 0 h 58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4800" h="5810372">
                <a:moveTo>
                  <a:pt x="0" y="0"/>
                </a:moveTo>
                <a:lnTo>
                  <a:pt x="11734800" y="0"/>
                </a:lnTo>
                <a:lnTo>
                  <a:pt x="11721585" y="5807226"/>
                </a:lnTo>
                <a:lnTo>
                  <a:pt x="5081301" y="5810372"/>
                </a:lnTo>
                <a:cubicBezTo>
                  <a:pt x="5077672" y="4636529"/>
                  <a:pt x="5087258" y="3129112"/>
                  <a:pt x="5083629" y="1955269"/>
                </a:cubicBezTo>
                <a:cubicBezTo>
                  <a:pt x="5145315" y="1967969"/>
                  <a:pt x="3629" y="1969784"/>
                  <a:pt x="0" y="19607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8EADD"/>
          </a:solidFill>
        </p:spPr>
        <p:txBody>
          <a:bodyPr/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r>
              <a:rPr lang="en-US"/>
              <a:t>Double click or select the thumbnail to insert your own photo.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D925D5-CE17-6841-F185-3B2B0B30D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5900" y="149966"/>
            <a:ext cx="2628900" cy="228600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1618875-1668-11B3-F3B3-162878A9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455542"/>
            <a:ext cx="4622800" cy="23360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0B6FCC5-BE63-289E-6D73-9806A4225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935858"/>
            <a:ext cx="4521199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4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F950B-A4A4-FEF4-41B6-3E577181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5627939"/>
            <a:ext cx="1090715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79519-36BC-721E-29C3-6B896B5E2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358" y="5794375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628202-1AB6-EFE4-8AED-BBCA894A8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358" y="6191323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pic>
        <p:nvPicPr>
          <p:cNvPr id="16" name="Thomson Reuters Logo">
            <a:extLst>
              <a:ext uri="{FF2B5EF4-FFF2-40B4-BE49-F238E27FC236}">
                <a16:creationId xmlns:a16="http://schemas.microsoft.com/office/drawing/2014/main" id="{F7308CD9-B98A-C44D-E18C-99A34DCE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2115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mall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1127760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4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rge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11285106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mall headline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7DCFE1C-C61B-CF92-BC2E-26D0106B1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mall headline_eyebrow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B6977B8-2B69-5E63-F6D7-A3FDE5D3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mall headline_eyebrow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3DE0DCA-7BD9-688F-9C6D-7828844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mall headline_eyebrow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6A92643-129E-BACE-43AA-3583195C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mall headline_eyebrow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5641B2E-6C12-F9DA-1E28-837017088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mall headline_eyebrow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32A82A7-7ADC-EB29-7D38-DF702FA61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875" y="2821268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19875" y="5600700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2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0340C-0AF0-971C-2F1C-26046A8FE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" y="245114"/>
            <a:ext cx="1279525" cy="424171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411" y="2842177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1411" y="5592491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4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59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FD67E-E91F-607C-5155-95813D21BD02}"/>
              </a:ext>
            </a:extLst>
          </p:cNvPr>
          <p:cNvGrpSpPr/>
          <p:nvPr userDrawn="1"/>
        </p:nvGrpSpPr>
        <p:grpSpPr>
          <a:xfrm>
            <a:off x="0" y="6820206"/>
            <a:ext cx="12192000" cy="0"/>
            <a:chOff x="0" y="6820206"/>
            <a:chExt cx="121920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E7FE4A-9B27-53AA-7B31-C90D350FD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20206"/>
              <a:ext cx="99695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E852C1-9E9C-989B-49B9-AA3821F87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69500" y="6820206"/>
              <a:ext cx="2222500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1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l.way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105779-27CA-DDD0-7CCC-04E129676E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2676" y="457200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cxnSp>
        <p:nvCxnSpPr>
          <p:cNvPr id="3" name="Linear Waypoint">
            <a:extLst>
              <a:ext uri="{FF2B5EF4-FFF2-40B4-BE49-F238E27FC236}">
                <a16:creationId xmlns:a16="http://schemas.microsoft.com/office/drawing/2014/main" id="{B4D6A1E1-1968-A0A7-3CB2-F69E71F7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8000" y="973424"/>
            <a:ext cx="9144000" cy="0"/>
          </a:xfrm>
          <a:prstGeom prst="straightConnector1">
            <a:avLst/>
          </a:prstGeom>
          <a:ln w="63500">
            <a:solidFill>
              <a:schemeClr val="accent1"/>
            </a:solidFill>
            <a:headEnd type="oval" w="lg" len="lg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ar Waypoint 2">
            <a:extLst>
              <a:ext uri="{FF2B5EF4-FFF2-40B4-BE49-F238E27FC236}">
                <a16:creationId xmlns:a16="http://schemas.microsoft.com/office/drawing/2014/main" id="{06E60783-3AAC-25F3-D887-D0EF16DBB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431004"/>
            <a:ext cx="9840686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BBFBA7DF-2DE5-B069-088A-5E368A84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75" y="2986915"/>
            <a:ext cx="9305925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200">
                <a:solidFill>
                  <a:schemeClr val="accent2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F446EF7-3351-5D45-7281-D424A0F1C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4475" y="3835593"/>
            <a:ext cx="5680723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8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6" name="Linear Waypoint 3">
            <a:extLst>
              <a:ext uri="{FF2B5EF4-FFF2-40B4-BE49-F238E27FC236}">
                <a16:creationId xmlns:a16="http://schemas.microsoft.com/office/drawing/2014/main" id="{84A77AD4-B3FE-A5A8-EDD9-CFB7B7302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888584"/>
            <a:ext cx="2177143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near Waypoint 4">
            <a:extLst>
              <a:ext uri="{FF2B5EF4-FFF2-40B4-BE49-F238E27FC236}">
                <a16:creationId xmlns:a16="http://schemas.microsoft.com/office/drawing/2014/main" id="{B6B23F72-1F7A-E2F1-D94D-CDDB6EFA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346165"/>
            <a:ext cx="7837714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D70722-07B5-8F11-D065-962F3AF2DB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0031" y="5618179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188978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mall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1127760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6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rge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11285106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old_statement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0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old_statement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09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old_statement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old_statement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13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old_statement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0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mall headline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7DCFE1C-C61B-CF92-BC2E-26D0106B1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5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mall headline_eyebrow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3B6977B8-2B69-5E63-F6D7-A3FDE5D3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mall headline_eyebrow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3DE0DCA-7BD9-688F-9C6D-7828844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9AA5E3-5FAF-513D-8379-0A29838E6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400" y="2210205"/>
            <a:ext cx="4775200" cy="243759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Section divider</a:t>
            </a:r>
          </a:p>
        </p:txBody>
      </p:sp>
      <p:pic>
        <p:nvPicPr>
          <p:cNvPr id="4" name="Thomson Reuters Logo">
            <a:extLst>
              <a:ext uri="{FF2B5EF4-FFF2-40B4-BE49-F238E27FC236}">
                <a16:creationId xmlns:a16="http://schemas.microsoft.com/office/drawing/2014/main" id="{488CDC94-A620-4A7D-34EF-B277AE2E0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239" y="6181229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3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mall headline_eyebrow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6A92643-129E-BACE-43AA-3583195C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3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mall headline_eyebrow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5641B2E-6C12-F9DA-1E28-837017088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64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mall headline_eyebrow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32A82A7-7ADC-EB29-7D38-DF702FA61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9D921-1141-7EBD-CF78-3EABA815C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63397-1C6F-9A42-A515-9253095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6C347-21F7-16EF-54B5-437B9D8466E3}"/>
              </a:ext>
            </a:extLst>
          </p:cNvPr>
          <p:cNvSpPr txBox="1"/>
          <p:nvPr userDrawn="1"/>
        </p:nvSpPr>
        <p:spPr>
          <a:xfrm>
            <a:off x="358342" y="197708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err="1">
                <a:latin typeface="Clario Air" panose="020B0203030300000000" pitchFamily="34" charset="0"/>
              </a:rPr>
              <a:t>Clario</a:t>
            </a:r>
            <a:r>
              <a:rPr lang="en-US" sz="1000" b="0" i="0">
                <a:latin typeface="Clario Air" panose="020B0203030300000000" pitchFamily="34" charset="0"/>
              </a:rPr>
              <a:t> Air</a:t>
            </a:r>
          </a:p>
          <a:p>
            <a:r>
              <a:rPr lang="en-US" sz="1000" b="0" i="0">
                <a:effectLst/>
                <a:latin typeface="Clario Air" panose="020B0203030300000000" pitchFamily="34" charset="0"/>
              </a:rPr>
              <a:t>ABCDEFGHIJKLMNOPQRSTUVWXYZ </a:t>
            </a:r>
          </a:p>
          <a:p>
            <a:r>
              <a:rPr lang="en-US" sz="1000" b="0" i="0" err="1">
                <a:effectLst/>
                <a:latin typeface="Clario Air" panose="020B0203030300000000" pitchFamily="34" charset="0"/>
              </a:rPr>
              <a:t>abcdefghijklmnopqrstuvwxyz</a:t>
            </a:r>
            <a:r>
              <a:rPr lang="en-US" sz="1000" b="0" i="0">
                <a:effectLst/>
                <a:latin typeface="Clario Air" panose="020B0203030300000000" pitchFamily="34" charset="0"/>
              </a:rPr>
              <a:t>  </a:t>
            </a:r>
          </a:p>
          <a:p>
            <a:r>
              <a:rPr lang="en-US" sz="1000" b="0" i="0">
                <a:effectLst/>
                <a:latin typeface="Clario Air" panose="020B0203030300000000" pitchFamily="34" charset="0"/>
              </a:rPr>
              <a:t>1234567890!@#$”%^&amp;*,;/{}[]()?!</a:t>
            </a:r>
            <a:endParaRPr lang="en-US" sz="1000" b="0" i="0">
              <a:latin typeface="Clario Air" panose="020B02030303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A6F5-B221-F9BF-D48C-8D5D63E47DF0}"/>
              </a:ext>
            </a:extLst>
          </p:cNvPr>
          <p:cNvSpPr txBox="1"/>
          <p:nvPr userDrawn="1"/>
        </p:nvSpPr>
        <p:spPr>
          <a:xfrm>
            <a:off x="358342" y="1031499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err="1">
                <a:latin typeface="Clario Thin" panose="020B0303030300000000" pitchFamily="34" charset="0"/>
              </a:rPr>
              <a:t>Clario</a:t>
            </a:r>
            <a:r>
              <a:rPr lang="en-US" sz="1000" b="0" i="0">
                <a:latin typeface="Clario Thin" panose="020B0303030300000000" pitchFamily="34" charset="0"/>
              </a:rPr>
              <a:t> Thin</a:t>
            </a:r>
          </a:p>
          <a:p>
            <a:r>
              <a:rPr lang="en-US" sz="1000" b="0" i="0">
                <a:effectLst/>
                <a:latin typeface="Clario Thin" panose="020B0303030300000000" pitchFamily="34" charset="0"/>
              </a:rPr>
              <a:t>ABCDEFGHIJKLMNOPQRSTUVWXYZ </a:t>
            </a:r>
          </a:p>
          <a:p>
            <a:r>
              <a:rPr lang="en-US" sz="1000" b="0" i="0" err="1">
                <a:effectLst/>
                <a:latin typeface="Clario Thin" panose="020B0303030300000000" pitchFamily="34" charset="0"/>
              </a:rPr>
              <a:t>abcdefghijklmnopqrstuvwxyz</a:t>
            </a:r>
            <a:r>
              <a:rPr lang="en-US" sz="1000" b="0" i="0">
                <a:effectLst/>
                <a:latin typeface="Clario Thin" panose="020B0303030300000000" pitchFamily="34" charset="0"/>
              </a:rPr>
              <a:t>  </a:t>
            </a:r>
          </a:p>
          <a:p>
            <a:r>
              <a:rPr lang="en-US" sz="1000" b="0" i="0">
                <a:effectLst/>
                <a:latin typeface="Clario Thin" panose="020B0303030300000000" pitchFamily="34" charset="0"/>
              </a:rPr>
              <a:t>1234567890!@#$”%^&amp;*,;/{}[]()?!</a:t>
            </a:r>
            <a:endParaRPr lang="en-US" sz="1000" b="0" i="0">
              <a:latin typeface="Clario Thin" panose="020B03030303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C2C1-8A06-20A1-9667-5B9652212B24}"/>
              </a:ext>
            </a:extLst>
          </p:cNvPr>
          <p:cNvSpPr txBox="1"/>
          <p:nvPr userDrawn="1"/>
        </p:nvSpPr>
        <p:spPr>
          <a:xfrm>
            <a:off x="358342" y="1865290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err="1">
                <a:latin typeface="Clario Light" panose="020B0403030300000000" pitchFamily="34" charset="0"/>
              </a:rPr>
              <a:t>Clario</a:t>
            </a:r>
            <a:r>
              <a:rPr lang="en-US" sz="1000" b="0" i="0">
                <a:latin typeface="Clario Light" panose="020B0403030300000000" pitchFamily="34" charset="0"/>
              </a:rPr>
              <a:t> Light</a:t>
            </a:r>
          </a:p>
          <a:p>
            <a:r>
              <a:rPr lang="en-US" sz="1000" b="0" i="0">
                <a:effectLst/>
                <a:latin typeface="Clario Light" panose="020B0403030300000000" pitchFamily="34" charset="0"/>
              </a:rPr>
              <a:t>ABCDEFGHIJKLMNOPQRSTUVWXYZ </a:t>
            </a:r>
          </a:p>
          <a:p>
            <a:r>
              <a:rPr lang="en-US" sz="1000" b="0" i="0" err="1">
                <a:effectLst/>
                <a:latin typeface="Clario Light" panose="020B0403030300000000" pitchFamily="34" charset="0"/>
              </a:rPr>
              <a:t>abcdefghijklmnopqrstuvwxyz</a:t>
            </a:r>
            <a:r>
              <a:rPr lang="en-US" sz="1000" b="0" i="0">
                <a:effectLst/>
                <a:latin typeface="Clario Light" panose="020B0403030300000000" pitchFamily="34" charset="0"/>
              </a:rPr>
              <a:t>  </a:t>
            </a:r>
          </a:p>
          <a:p>
            <a:r>
              <a:rPr lang="en-US" sz="1000" b="0" i="0">
                <a:effectLst/>
                <a:latin typeface="Clario Light" panose="020B0403030300000000" pitchFamily="34" charset="0"/>
              </a:rPr>
              <a:t>1234567890!@#$”%^&amp;*,;/{}[]()?!</a:t>
            </a:r>
            <a:endParaRPr lang="en-US" sz="1000" b="0" i="0">
              <a:latin typeface="Clario Light" panose="020B04030303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7BBA5-ADC0-62D3-A017-CEA6E859BADF}"/>
              </a:ext>
            </a:extLst>
          </p:cNvPr>
          <p:cNvSpPr txBox="1"/>
          <p:nvPr userDrawn="1"/>
        </p:nvSpPr>
        <p:spPr>
          <a:xfrm>
            <a:off x="358342" y="2699081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/>
              <a:t>Clario</a:t>
            </a:r>
            <a:r>
              <a:rPr lang="en-US" sz="1000"/>
              <a:t> Regular</a:t>
            </a:r>
          </a:p>
          <a:p>
            <a:r>
              <a:rPr lang="en-US" sz="1000">
                <a:effectLst/>
              </a:rPr>
              <a:t>ABCDEFGHIJKLMNOPQRSTUVWXYZ </a:t>
            </a:r>
          </a:p>
          <a:p>
            <a:r>
              <a:rPr lang="en-US" sz="1000" err="1">
                <a:effectLst/>
              </a:rPr>
              <a:t>abcdefghijklmnopqrstuvwxyz</a:t>
            </a:r>
            <a:r>
              <a:rPr lang="en-US" sz="1000">
                <a:effectLst/>
              </a:rPr>
              <a:t>  </a:t>
            </a:r>
          </a:p>
          <a:p>
            <a:r>
              <a:rPr lang="en-US" sz="1000">
                <a:effectLst/>
              </a:rPr>
              <a:t>1234567890!@#$”%^&amp;*,;/{}[]()?!</a:t>
            </a:r>
            <a:endParaRPr 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4150F-918C-0671-B7F8-8164135D0202}"/>
              </a:ext>
            </a:extLst>
          </p:cNvPr>
          <p:cNvSpPr txBox="1"/>
          <p:nvPr userDrawn="1"/>
        </p:nvSpPr>
        <p:spPr>
          <a:xfrm>
            <a:off x="358342" y="3532872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+mj-lt"/>
              </a:rPr>
              <a:t>Clario</a:t>
            </a:r>
            <a:r>
              <a:rPr lang="en-US" sz="1000">
                <a:latin typeface="+mj-lt"/>
              </a:rPr>
              <a:t> Medium</a:t>
            </a:r>
          </a:p>
          <a:p>
            <a:r>
              <a:rPr lang="en-US" sz="1000">
                <a:effectLst/>
                <a:latin typeface="+mj-lt"/>
              </a:rPr>
              <a:t>ABCDEFGHIJKLMNOPQRSTUVWXYZ </a:t>
            </a:r>
          </a:p>
          <a:p>
            <a:r>
              <a:rPr lang="en-US" sz="1000" err="1">
                <a:effectLst/>
                <a:latin typeface="+mj-lt"/>
              </a:rPr>
              <a:t>abcdefghijklmnopqrstuvwxyz</a:t>
            </a:r>
            <a:r>
              <a:rPr lang="en-US" sz="1000">
                <a:effectLst/>
                <a:latin typeface="+mj-lt"/>
              </a:rPr>
              <a:t>  </a:t>
            </a:r>
          </a:p>
          <a:p>
            <a:r>
              <a:rPr lang="en-US" sz="1000">
                <a:effectLst/>
                <a:latin typeface="+mj-lt"/>
              </a:rPr>
              <a:t>1234567890!@#$”%^&amp;*,;/{}[]()?!</a:t>
            </a:r>
            <a:endParaRPr lang="en-US" sz="10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A8D6C-3131-53A4-116D-25F3CF615E17}"/>
              </a:ext>
            </a:extLst>
          </p:cNvPr>
          <p:cNvSpPr txBox="1"/>
          <p:nvPr userDrawn="1"/>
        </p:nvSpPr>
        <p:spPr>
          <a:xfrm>
            <a:off x="358342" y="4366663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err="1">
                <a:latin typeface="Clario" panose="020B0503030300000000" pitchFamily="34" charset="0"/>
              </a:rPr>
              <a:t>Clario</a:t>
            </a:r>
            <a:r>
              <a:rPr lang="en-US" sz="1000" b="1" i="0">
                <a:latin typeface="Clario" panose="020B0503030300000000" pitchFamily="34" charset="0"/>
              </a:rPr>
              <a:t> Bold</a:t>
            </a:r>
          </a:p>
          <a:p>
            <a:r>
              <a:rPr lang="en-US" sz="1000" b="1" i="0">
                <a:effectLst/>
                <a:latin typeface="Clario" panose="020B0503030300000000" pitchFamily="34" charset="0"/>
              </a:rPr>
              <a:t>ABCDEFGHIJKLMNOPQRSTUVWXYZ </a:t>
            </a:r>
          </a:p>
          <a:p>
            <a:r>
              <a:rPr lang="en-US" sz="1000" b="1" i="0" err="1">
                <a:effectLst/>
                <a:latin typeface="Clario" panose="020B0503030300000000" pitchFamily="34" charset="0"/>
              </a:rPr>
              <a:t>abcdefghijklmnopqrstuvwxyz</a:t>
            </a:r>
            <a:r>
              <a:rPr lang="en-US" sz="1000" b="1" i="0">
                <a:effectLst/>
                <a:latin typeface="Clario" panose="020B0503030300000000" pitchFamily="34" charset="0"/>
              </a:rPr>
              <a:t>  </a:t>
            </a:r>
          </a:p>
          <a:p>
            <a:r>
              <a:rPr lang="en-US" sz="1000" b="1" i="0">
                <a:effectLst/>
                <a:latin typeface="Clario" panose="020B0503030300000000" pitchFamily="34" charset="0"/>
              </a:rPr>
              <a:t>1234567890!@#$”%^&amp;*,;/{}[]()?!</a:t>
            </a:r>
            <a:endParaRPr lang="en-US" sz="1000" b="1" i="0">
              <a:latin typeface="Clario" panose="020B05030303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68B36-39E0-D545-6AE4-7A1EFA832A60}"/>
              </a:ext>
            </a:extLst>
          </p:cNvPr>
          <p:cNvSpPr txBox="1"/>
          <p:nvPr userDrawn="1"/>
        </p:nvSpPr>
        <p:spPr>
          <a:xfrm>
            <a:off x="358342" y="5200452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err="1">
                <a:latin typeface="Clario Black" panose="020B0503030300000000" pitchFamily="34" charset="0"/>
              </a:rPr>
              <a:t>Clario</a:t>
            </a:r>
            <a:r>
              <a:rPr lang="en-US" sz="1000" b="1" i="0">
                <a:latin typeface="Clario Black" panose="020B0503030300000000" pitchFamily="34" charset="0"/>
              </a:rPr>
              <a:t> Black</a:t>
            </a:r>
          </a:p>
          <a:p>
            <a:r>
              <a:rPr lang="en-US" sz="1000" b="1" i="0">
                <a:effectLst/>
                <a:latin typeface="Clario Black" panose="020B0503030300000000" pitchFamily="34" charset="0"/>
              </a:rPr>
              <a:t>ABCDEFGHIJKLMNOPQRSTUVWXYZ </a:t>
            </a:r>
          </a:p>
          <a:p>
            <a:r>
              <a:rPr lang="en-US" sz="1000" b="1" i="0" err="1">
                <a:effectLst/>
                <a:latin typeface="Clario Black" panose="020B0503030300000000" pitchFamily="34" charset="0"/>
              </a:rPr>
              <a:t>abcdefghijklmnopqrstuvwxyz</a:t>
            </a:r>
            <a:r>
              <a:rPr lang="en-US" sz="1000" b="1" i="0">
                <a:effectLst/>
                <a:latin typeface="Clario Black" panose="020B0503030300000000" pitchFamily="34" charset="0"/>
              </a:rPr>
              <a:t>  </a:t>
            </a:r>
          </a:p>
          <a:p>
            <a:r>
              <a:rPr lang="en-US" sz="1000" b="1" i="0">
                <a:effectLst/>
                <a:latin typeface="Clario Black" panose="020B0503030300000000" pitchFamily="34" charset="0"/>
              </a:rPr>
              <a:t>1234567890!@#$”%^&amp;*,;/{}[]()?!</a:t>
            </a:r>
            <a:endParaRPr lang="en-US" sz="1000" b="1" i="0">
              <a:latin typeface="Clario Black" panose="020B05030303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25361-4FFF-C6BD-E421-AB1A72D1ACAB}"/>
              </a:ext>
            </a:extLst>
          </p:cNvPr>
          <p:cNvSpPr txBox="1"/>
          <p:nvPr userDrawn="1"/>
        </p:nvSpPr>
        <p:spPr>
          <a:xfrm>
            <a:off x="2824200" y="197708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Air" panose="020B0203030300000000" pitchFamily="34" charset="0"/>
              </a:rPr>
              <a:t>Clario</a:t>
            </a:r>
            <a:r>
              <a:rPr lang="en-US" sz="1000" b="0" i="1">
                <a:latin typeface="Clario Air" panose="020B0203030300000000" pitchFamily="34" charset="0"/>
              </a:rPr>
              <a:t> Air Italic</a:t>
            </a:r>
          </a:p>
          <a:p>
            <a:r>
              <a:rPr lang="en-US" sz="1000" b="0" i="1">
                <a:effectLst/>
                <a:latin typeface="Clario Air" panose="020B02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 Air" panose="020B02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Air" panose="020B02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Air" panose="020B0203030300000000" pitchFamily="34" charset="0"/>
              </a:rPr>
              <a:t>1234567890!@#$”%^&amp;*,;/{}[]()?!</a:t>
            </a:r>
            <a:endParaRPr lang="en-US" sz="1000" b="0" i="1">
              <a:latin typeface="Clario Air" panose="020B02030303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A665-07E0-26A7-AEF8-66E7B9570460}"/>
              </a:ext>
            </a:extLst>
          </p:cNvPr>
          <p:cNvSpPr txBox="1"/>
          <p:nvPr userDrawn="1"/>
        </p:nvSpPr>
        <p:spPr>
          <a:xfrm>
            <a:off x="2824204" y="1031497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Thin" panose="020B0303030300000000" pitchFamily="34" charset="0"/>
              </a:rPr>
              <a:t>Clario</a:t>
            </a:r>
            <a:r>
              <a:rPr lang="en-US" sz="1000" b="0" i="1">
                <a:latin typeface="Clario Thin" panose="020B0303030300000000" pitchFamily="34" charset="0"/>
              </a:rPr>
              <a:t> Thin Italic</a:t>
            </a:r>
          </a:p>
          <a:p>
            <a:r>
              <a:rPr lang="en-US" sz="1000" b="0" i="1">
                <a:effectLst/>
                <a:latin typeface="Clario Thin" panose="020B03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 Thin" panose="020B03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Thin" panose="020B03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Thin" panose="020B0303030300000000" pitchFamily="34" charset="0"/>
              </a:rPr>
              <a:t>1234567890!@#$”%^&amp;*,;/{}[]()?!</a:t>
            </a:r>
            <a:endParaRPr lang="en-US" sz="1000" b="0" i="1">
              <a:latin typeface="Clario Thin" panose="020B03030303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84E222-FD06-4A05-0D3D-1EC003732C72}"/>
              </a:ext>
            </a:extLst>
          </p:cNvPr>
          <p:cNvSpPr txBox="1"/>
          <p:nvPr userDrawn="1"/>
        </p:nvSpPr>
        <p:spPr>
          <a:xfrm>
            <a:off x="2824204" y="1865290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Light" panose="020B0403030300000000" pitchFamily="34" charset="0"/>
              </a:rPr>
              <a:t>Clario</a:t>
            </a:r>
            <a:r>
              <a:rPr lang="en-US" sz="1000" b="0" i="1">
                <a:latin typeface="Clario Light" panose="020B0403030300000000" pitchFamily="34" charset="0"/>
              </a:rPr>
              <a:t> Light Italic</a:t>
            </a:r>
          </a:p>
          <a:p>
            <a:r>
              <a:rPr lang="en-US" sz="1000" b="0" i="1">
                <a:effectLst/>
                <a:latin typeface="Clario Light" panose="020B0403030300000000" pitchFamily="34" charset="0"/>
              </a:rPr>
              <a:t>ABCDEFGHIJKLMNOPQRSTUVWXYZ </a:t>
            </a:r>
            <a:br>
              <a:rPr lang="en-US" sz="1000" b="0" i="1">
                <a:effectLst/>
                <a:latin typeface="Clario Light" panose="020B0403030300000000" pitchFamily="34" charset="0"/>
              </a:rPr>
            </a:br>
            <a:r>
              <a:rPr lang="en-US" sz="1000" b="0" i="1" err="1">
                <a:effectLst/>
                <a:latin typeface="Clario Light" panose="020B04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Light" panose="020B04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Light" panose="020B0403030300000000" pitchFamily="34" charset="0"/>
              </a:rPr>
              <a:t>1234567890!@#$”%^&amp;*,;/{}[]()?!</a:t>
            </a:r>
            <a:endParaRPr lang="en-US" sz="1000" b="0" i="1">
              <a:latin typeface="Clario Light" panose="020B04030303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E1725-E8E7-4D56-1076-1C3EF760787D}"/>
              </a:ext>
            </a:extLst>
          </p:cNvPr>
          <p:cNvSpPr txBox="1"/>
          <p:nvPr userDrawn="1"/>
        </p:nvSpPr>
        <p:spPr>
          <a:xfrm>
            <a:off x="2824203" y="2699081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" panose="020B0503030300000000" pitchFamily="34" charset="0"/>
              </a:rPr>
              <a:t>Clario</a:t>
            </a:r>
            <a:r>
              <a:rPr lang="en-US" sz="1000" b="0" i="1">
                <a:latin typeface="Clario" panose="020B0503030300000000" pitchFamily="34" charset="0"/>
              </a:rPr>
              <a:t> Regular Italic</a:t>
            </a:r>
          </a:p>
          <a:p>
            <a:r>
              <a:rPr lang="en-US" sz="1000" b="0" i="1">
                <a:effectLst/>
                <a:latin typeface="Clario" panose="020B05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" panose="020B05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" panose="020B05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" panose="020B0503030300000000" pitchFamily="34" charset="0"/>
              </a:rPr>
              <a:t>1234567890!@#$”%^&amp;*,;/{}[]()?!</a:t>
            </a:r>
            <a:endParaRPr lang="en-US" sz="1000" b="0" i="1">
              <a:latin typeface="Clario" panose="020B05030303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9A70D-A7C4-42DF-B6C2-58D75B081A01}"/>
              </a:ext>
            </a:extLst>
          </p:cNvPr>
          <p:cNvSpPr txBox="1"/>
          <p:nvPr userDrawn="1"/>
        </p:nvSpPr>
        <p:spPr>
          <a:xfrm>
            <a:off x="2824202" y="3532872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Medium" panose="020B0503030300000000" pitchFamily="34" charset="0"/>
              </a:rPr>
              <a:t>Clario</a:t>
            </a:r>
            <a:r>
              <a:rPr lang="en-US" sz="1000" b="0" i="1">
                <a:latin typeface="Clario Medium" panose="020B0503030300000000" pitchFamily="34" charset="0"/>
              </a:rPr>
              <a:t> Medium Italic</a:t>
            </a:r>
          </a:p>
          <a:p>
            <a:r>
              <a:rPr lang="en-US" sz="1000" b="0" i="1">
                <a:effectLst/>
                <a:latin typeface="Clario Medium" panose="020B05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 Medium" panose="020B05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Medium" panose="020B05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Medium" panose="020B0503030300000000" pitchFamily="34" charset="0"/>
              </a:rPr>
              <a:t>1234567890!@#$”%^&amp;*,;/{}[]()?!</a:t>
            </a:r>
            <a:endParaRPr lang="en-US" sz="1000" b="0" i="1">
              <a:latin typeface="Clario Medium" panose="020B05030303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F913B3-CB24-1A15-7B78-8D2911777E32}"/>
              </a:ext>
            </a:extLst>
          </p:cNvPr>
          <p:cNvSpPr txBox="1"/>
          <p:nvPr userDrawn="1"/>
        </p:nvSpPr>
        <p:spPr>
          <a:xfrm>
            <a:off x="2824201" y="4366663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err="1">
                <a:latin typeface="Clario" panose="020B0503030300000000" pitchFamily="34" charset="0"/>
              </a:rPr>
              <a:t>Clario</a:t>
            </a:r>
            <a:r>
              <a:rPr lang="en-US" sz="1000" b="1" i="1">
                <a:latin typeface="Clario" panose="020B0503030300000000" pitchFamily="34" charset="0"/>
              </a:rPr>
              <a:t> Bold Italic</a:t>
            </a:r>
          </a:p>
          <a:p>
            <a:r>
              <a:rPr lang="en-US" sz="1000" b="1" i="1">
                <a:effectLst/>
                <a:latin typeface="Clario" panose="020B0503030300000000" pitchFamily="34" charset="0"/>
              </a:rPr>
              <a:t>ABCDEFGHIJKLMNOPQRSTUVWXYZ </a:t>
            </a:r>
          </a:p>
          <a:p>
            <a:r>
              <a:rPr lang="en-US" sz="1000" b="1" i="1" err="1">
                <a:effectLst/>
                <a:latin typeface="Clario" panose="020B0503030300000000" pitchFamily="34" charset="0"/>
              </a:rPr>
              <a:t>abcdefghijklmnopqrstuvwxyz</a:t>
            </a:r>
            <a:r>
              <a:rPr lang="en-US" sz="1000" b="1" i="1">
                <a:effectLst/>
                <a:latin typeface="Clario" panose="020B0503030300000000" pitchFamily="34" charset="0"/>
              </a:rPr>
              <a:t>  </a:t>
            </a:r>
          </a:p>
          <a:p>
            <a:r>
              <a:rPr lang="en-US" sz="1000" b="1" i="1">
                <a:effectLst/>
                <a:latin typeface="Clario" panose="020B0503030300000000" pitchFamily="34" charset="0"/>
              </a:rPr>
              <a:t>1234567890!@#$”%^&amp;*,;/{}[]()?!</a:t>
            </a:r>
            <a:endParaRPr lang="en-US" sz="1000" b="1" i="1">
              <a:latin typeface="Clario" panose="020B05030303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7DED76-F667-0BC5-23BF-5FEF96B032B6}"/>
              </a:ext>
            </a:extLst>
          </p:cNvPr>
          <p:cNvSpPr txBox="1"/>
          <p:nvPr userDrawn="1"/>
        </p:nvSpPr>
        <p:spPr>
          <a:xfrm>
            <a:off x="2824200" y="5200452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err="1">
                <a:latin typeface="Clario Black" panose="020B0503030300000000" pitchFamily="34" charset="0"/>
              </a:rPr>
              <a:t>Clario</a:t>
            </a:r>
            <a:r>
              <a:rPr lang="en-US" sz="1000" b="1" i="1">
                <a:latin typeface="Clario Black" panose="020B0503030300000000" pitchFamily="34" charset="0"/>
              </a:rPr>
              <a:t> Black Italic</a:t>
            </a:r>
          </a:p>
          <a:p>
            <a:r>
              <a:rPr lang="en-US" sz="1000" b="1" i="1">
                <a:effectLst/>
                <a:latin typeface="Clario Black" panose="020B0503030300000000" pitchFamily="34" charset="0"/>
              </a:rPr>
              <a:t>ABCDEFGHIJKLMNOPQRSTUVWXYZ </a:t>
            </a:r>
          </a:p>
          <a:p>
            <a:r>
              <a:rPr lang="en-US" sz="1000" b="1" i="1" err="1">
                <a:effectLst/>
                <a:latin typeface="Clario Black" panose="020B0503030300000000" pitchFamily="34" charset="0"/>
              </a:rPr>
              <a:t>abcdefghijklmnopqrstuvwxyz</a:t>
            </a:r>
            <a:r>
              <a:rPr lang="en-US" sz="1000" b="1" i="1">
                <a:effectLst/>
                <a:latin typeface="Clario Black" panose="020B0503030300000000" pitchFamily="34" charset="0"/>
              </a:rPr>
              <a:t>  </a:t>
            </a:r>
          </a:p>
          <a:p>
            <a:r>
              <a:rPr lang="en-US" sz="1000" b="1" i="1">
                <a:effectLst/>
                <a:latin typeface="Clario Black" panose="020B0503030300000000" pitchFamily="34" charset="0"/>
              </a:rPr>
              <a:t>1234567890!@#$”%^&amp;*,;/{}[]()?!</a:t>
            </a:r>
            <a:endParaRPr lang="en-US" sz="1000" b="1" i="1">
              <a:latin typeface="Clario Black" panose="020B05030303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_amb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537" y="3154234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188978"/>
            <a:ext cx="1277938" cy="4236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9F54250-5A5B-CF9E-3AB5-26C83E702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omson Reuter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378"/>
            <a:ext cx="1277938" cy="42364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38" y="3556000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CF6D9F-3EDD-38D5-6A7A-C37BD2CCD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775" y="-7750"/>
            <a:ext cx="12205776" cy="68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31" y="2413000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408" y="6204476"/>
            <a:ext cx="1277938" cy="4236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B62666-2D71-9945-E5C0-385E415D1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vider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245378"/>
            <a:ext cx="1277938" cy="42364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72" y="3097899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164F06E-5941-2B06-63ED-FAE7BFE71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19875" y="5600700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875" y="2821268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9337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5349DA-0412-19F0-1603-527B4569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homson Reuters Logo">
            <a:extLst>
              <a:ext uri="{FF2B5EF4-FFF2-40B4-BE49-F238E27FC236}">
                <a16:creationId xmlns:a16="http://schemas.microsoft.com/office/drawing/2014/main" id="{5AB0340C-0AF0-971C-2F1C-26046A8FE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" y="245114"/>
            <a:ext cx="1279525" cy="424171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4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59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411" y="2842177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1411" y="5592491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EB5890-2665-7210-F51F-F0810D9D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316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C54B0-7CBE-23C1-4597-90674754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8BC4-D82D-D4D1-5F85-78FF573A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E2B3-E428-38FC-0C6C-B04B319B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00803"/>
            <a:ext cx="49847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11125" indent="-111125" algn="l">
              <a:defRPr sz="1000">
                <a:solidFill>
                  <a:schemeClr val="accent2"/>
                </a:solidFill>
              </a:defRPr>
            </a:lvl1pPr>
          </a:lstStyle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652F-55CD-C070-46C5-B3E0B155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675" y="6400803"/>
            <a:ext cx="310832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Thomson Reuters Logo">
            <a:extLst>
              <a:ext uri="{FF2B5EF4-FFF2-40B4-BE49-F238E27FC236}">
                <a16:creationId xmlns:a16="http://schemas.microsoft.com/office/drawing/2014/main" id="{88270E69-C258-5B73-5F5B-B21AD98D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82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lario" panose="020B0503030300000000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D64000"/>
          </p15:clr>
        </p15:guide>
        <p15:guide id="2" pos="7680" userDrawn="1">
          <p15:clr>
            <a:srgbClr val="D64000"/>
          </p15:clr>
        </p15:guide>
        <p15:guide id="3" pos="288" userDrawn="1">
          <p15:clr>
            <a:srgbClr val="D64000"/>
          </p15:clr>
        </p15:guide>
        <p15:guide id="4" pos="949" userDrawn="1">
          <p15:clr>
            <a:srgbClr val="D64000"/>
          </p15:clr>
        </p15:guide>
        <p15:guide id="5" pos="1093" userDrawn="1">
          <p15:clr>
            <a:srgbClr val="D64000"/>
          </p15:clr>
        </p15:guide>
        <p15:guide id="6" pos="1754" userDrawn="1">
          <p15:clr>
            <a:srgbClr val="D64000"/>
          </p15:clr>
        </p15:guide>
        <p15:guide id="7" pos="1898" userDrawn="1">
          <p15:clr>
            <a:srgbClr val="D64000"/>
          </p15:clr>
        </p15:guide>
        <p15:guide id="8" pos="2560" userDrawn="1">
          <p15:clr>
            <a:srgbClr val="D64000"/>
          </p15:clr>
        </p15:guide>
        <p15:guide id="9" pos="2712" userDrawn="1">
          <p15:clr>
            <a:srgbClr val="D64000"/>
          </p15:clr>
        </p15:guide>
        <p15:guide id="10" pos="3365" userDrawn="1">
          <p15:clr>
            <a:srgbClr val="D64000"/>
          </p15:clr>
        </p15:guide>
        <p15:guide id="11" pos="3509" userDrawn="1">
          <p15:clr>
            <a:srgbClr val="D64000"/>
          </p15:clr>
        </p15:guide>
        <p15:guide id="12" pos="4170" userDrawn="1">
          <p15:clr>
            <a:srgbClr val="D64000"/>
          </p15:clr>
        </p15:guide>
        <p15:guide id="13" pos="4314" userDrawn="1">
          <p15:clr>
            <a:srgbClr val="D64000"/>
          </p15:clr>
        </p15:guide>
        <p15:guide id="14" pos="4976" userDrawn="1">
          <p15:clr>
            <a:srgbClr val="D64000"/>
          </p15:clr>
        </p15:guide>
        <p15:guide id="15" pos="5120" userDrawn="1">
          <p15:clr>
            <a:srgbClr val="D64000"/>
          </p15:clr>
        </p15:guide>
        <p15:guide id="16" pos="5781" userDrawn="1">
          <p15:clr>
            <a:srgbClr val="D64000"/>
          </p15:clr>
        </p15:guide>
        <p15:guide id="17" pos="5925" userDrawn="1">
          <p15:clr>
            <a:srgbClr val="D64000"/>
          </p15:clr>
        </p15:guide>
        <p15:guide id="18" pos="6586" userDrawn="1">
          <p15:clr>
            <a:srgbClr val="D64000"/>
          </p15:clr>
        </p15:guide>
        <p15:guide id="19" pos="6730" userDrawn="1">
          <p15:clr>
            <a:srgbClr val="D64000"/>
          </p15:clr>
        </p15:guide>
        <p15:guide id="20" pos="7392" userDrawn="1">
          <p15:clr>
            <a:srgbClr val="D64000"/>
          </p15:clr>
        </p15:guide>
        <p15:guide id="21" orient="horz" userDrawn="1">
          <p15:clr>
            <a:srgbClr val="D64000"/>
          </p15:clr>
        </p15:guide>
        <p15:guide id="22" orient="horz" pos="4320" userDrawn="1">
          <p15:clr>
            <a:srgbClr val="D64000"/>
          </p15:clr>
        </p15:guide>
        <p15:guide id="23" orient="horz" pos="288" userDrawn="1">
          <p15:clr>
            <a:srgbClr val="D64000"/>
          </p15:clr>
        </p15:guide>
        <p15:guide id="24" orient="horz" pos="792" userDrawn="1">
          <p15:clr>
            <a:srgbClr val="D64000"/>
          </p15:clr>
        </p15:guide>
        <p15:guide id="25" orient="horz" pos="936" userDrawn="1">
          <p15:clr>
            <a:srgbClr val="D64000"/>
          </p15:clr>
        </p15:guide>
        <p15:guide id="26" orient="horz" pos="1440" userDrawn="1">
          <p15:clr>
            <a:srgbClr val="D64000"/>
          </p15:clr>
        </p15:guide>
        <p15:guide id="27" orient="horz" pos="1584" userDrawn="1">
          <p15:clr>
            <a:srgbClr val="D64000"/>
          </p15:clr>
        </p15:guide>
        <p15:guide id="28" orient="horz" pos="2088" userDrawn="1">
          <p15:clr>
            <a:srgbClr val="D64000"/>
          </p15:clr>
        </p15:guide>
        <p15:guide id="29" orient="horz" pos="2232" userDrawn="1">
          <p15:clr>
            <a:srgbClr val="D64000"/>
          </p15:clr>
        </p15:guide>
        <p15:guide id="30" orient="horz" pos="2736" userDrawn="1">
          <p15:clr>
            <a:srgbClr val="D64000"/>
          </p15:clr>
        </p15:guide>
        <p15:guide id="31" orient="horz" pos="2880" userDrawn="1">
          <p15:clr>
            <a:srgbClr val="D64000"/>
          </p15:clr>
        </p15:guide>
        <p15:guide id="32" orient="horz" pos="3384" userDrawn="1">
          <p15:clr>
            <a:srgbClr val="D64000"/>
          </p15:clr>
        </p15:guide>
        <p15:guide id="33" orient="horz" pos="3528" userDrawn="1">
          <p15:clr>
            <a:srgbClr val="D64000"/>
          </p15:clr>
        </p15:guide>
        <p15:guide id="34" orient="horz" pos="4032" userDrawn="1">
          <p15:clr>
            <a:srgbClr val="D64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C54B0-7CBE-23C1-4597-90674754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8BC4-D82D-D4D1-5F85-78FF573A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652F-55CD-C070-46C5-B3E0B155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675" y="6400803"/>
            <a:ext cx="310832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E2B3-E428-38FC-0C6C-B04B319B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00803"/>
            <a:ext cx="49847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11125" indent="-111125" algn="l">
              <a:defRPr sz="1000">
                <a:solidFill>
                  <a:schemeClr val="accent2"/>
                </a:solidFill>
              </a:defRPr>
            </a:lvl1pPr>
          </a:lstStyle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70E69-C258-5B73-5F5B-B21AD98D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D5D38E-B3B1-EA89-7C67-7F76E8864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20206"/>
            <a:ext cx="12192000" cy="0"/>
            <a:chOff x="0" y="6820206"/>
            <a:chExt cx="121920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7BE5A5-C140-1D17-BA51-27A85F605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20206"/>
              <a:ext cx="99695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D4EF8D-3464-3DDC-4A1E-52E6E8DBC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69500" y="6820206"/>
              <a:ext cx="2222500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3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2" r:id="rId3"/>
    <p:sldLayoutId id="2147483736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7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lario" panose="020B0503030300000000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D64000"/>
          </p15:clr>
        </p15:guide>
        <p15:guide id="2" pos="7680" userDrawn="1">
          <p15:clr>
            <a:srgbClr val="D64000"/>
          </p15:clr>
        </p15:guide>
        <p15:guide id="3" pos="288" userDrawn="1">
          <p15:clr>
            <a:srgbClr val="D64000"/>
          </p15:clr>
        </p15:guide>
        <p15:guide id="4" pos="949" userDrawn="1">
          <p15:clr>
            <a:srgbClr val="D64000"/>
          </p15:clr>
        </p15:guide>
        <p15:guide id="5" pos="1093" userDrawn="1">
          <p15:clr>
            <a:srgbClr val="D64000"/>
          </p15:clr>
        </p15:guide>
        <p15:guide id="6" pos="1754" userDrawn="1">
          <p15:clr>
            <a:srgbClr val="D64000"/>
          </p15:clr>
        </p15:guide>
        <p15:guide id="7" pos="1898" userDrawn="1">
          <p15:clr>
            <a:srgbClr val="D64000"/>
          </p15:clr>
        </p15:guide>
        <p15:guide id="8" pos="2560" userDrawn="1">
          <p15:clr>
            <a:srgbClr val="D64000"/>
          </p15:clr>
        </p15:guide>
        <p15:guide id="9" pos="2712" userDrawn="1">
          <p15:clr>
            <a:srgbClr val="D64000"/>
          </p15:clr>
        </p15:guide>
        <p15:guide id="10" pos="3365" userDrawn="1">
          <p15:clr>
            <a:srgbClr val="D64000"/>
          </p15:clr>
        </p15:guide>
        <p15:guide id="11" pos="3509" userDrawn="1">
          <p15:clr>
            <a:srgbClr val="D64000"/>
          </p15:clr>
        </p15:guide>
        <p15:guide id="12" pos="4170" userDrawn="1">
          <p15:clr>
            <a:srgbClr val="D64000"/>
          </p15:clr>
        </p15:guide>
        <p15:guide id="13" pos="4314" userDrawn="1">
          <p15:clr>
            <a:srgbClr val="D64000"/>
          </p15:clr>
        </p15:guide>
        <p15:guide id="14" pos="4976" userDrawn="1">
          <p15:clr>
            <a:srgbClr val="D64000"/>
          </p15:clr>
        </p15:guide>
        <p15:guide id="15" pos="5120" userDrawn="1">
          <p15:clr>
            <a:srgbClr val="D64000"/>
          </p15:clr>
        </p15:guide>
        <p15:guide id="16" pos="5781" userDrawn="1">
          <p15:clr>
            <a:srgbClr val="D64000"/>
          </p15:clr>
        </p15:guide>
        <p15:guide id="17" pos="5925" userDrawn="1">
          <p15:clr>
            <a:srgbClr val="D64000"/>
          </p15:clr>
        </p15:guide>
        <p15:guide id="18" pos="6586" userDrawn="1">
          <p15:clr>
            <a:srgbClr val="D64000"/>
          </p15:clr>
        </p15:guide>
        <p15:guide id="19" pos="6730" userDrawn="1">
          <p15:clr>
            <a:srgbClr val="D64000"/>
          </p15:clr>
        </p15:guide>
        <p15:guide id="20" pos="7392" userDrawn="1">
          <p15:clr>
            <a:srgbClr val="D64000"/>
          </p15:clr>
        </p15:guide>
        <p15:guide id="21" orient="horz" userDrawn="1">
          <p15:clr>
            <a:srgbClr val="D64000"/>
          </p15:clr>
        </p15:guide>
        <p15:guide id="22" orient="horz" pos="4320" userDrawn="1">
          <p15:clr>
            <a:srgbClr val="D64000"/>
          </p15:clr>
        </p15:guide>
        <p15:guide id="23" orient="horz" pos="288" userDrawn="1">
          <p15:clr>
            <a:srgbClr val="D64000"/>
          </p15:clr>
        </p15:guide>
        <p15:guide id="24" orient="horz" pos="792" userDrawn="1">
          <p15:clr>
            <a:srgbClr val="D64000"/>
          </p15:clr>
        </p15:guide>
        <p15:guide id="25" orient="horz" pos="936" userDrawn="1">
          <p15:clr>
            <a:srgbClr val="D64000"/>
          </p15:clr>
        </p15:guide>
        <p15:guide id="26" orient="horz" pos="1440" userDrawn="1">
          <p15:clr>
            <a:srgbClr val="D64000"/>
          </p15:clr>
        </p15:guide>
        <p15:guide id="27" orient="horz" pos="1584" userDrawn="1">
          <p15:clr>
            <a:srgbClr val="D64000"/>
          </p15:clr>
        </p15:guide>
        <p15:guide id="28" orient="horz" pos="2088" userDrawn="1">
          <p15:clr>
            <a:srgbClr val="D64000"/>
          </p15:clr>
        </p15:guide>
        <p15:guide id="29" orient="horz" pos="2232" userDrawn="1">
          <p15:clr>
            <a:srgbClr val="D64000"/>
          </p15:clr>
        </p15:guide>
        <p15:guide id="30" orient="horz" pos="2736" userDrawn="1">
          <p15:clr>
            <a:srgbClr val="D64000"/>
          </p15:clr>
        </p15:guide>
        <p15:guide id="31" orient="horz" pos="2880" userDrawn="1">
          <p15:clr>
            <a:srgbClr val="D64000"/>
          </p15:clr>
        </p15:guide>
        <p15:guide id="32" orient="horz" pos="3384" userDrawn="1">
          <p15:clr>
            <a:srgbClr val="D64000"/>
          </p15:clr>
        </p15:guide>
        <p15:guide id="33" orient="horz" pos="3528" userDrawn="1">
          <p15:clr>
            <a:srgbClr val="D64000"/>
          </p15:clr>
        </p15:guide>
        <p15:guide id="34" orient="horz" pos="4032" userDrawn="1">
          <p15:clr>
            <a:srgbClr val="D64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receitafederal/pt-br/centrais-de-conteudo/download/pgd/dirf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C9AF-99DA-7B58-C87E-A6749912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75" y="2940749"/>
            <a:ext cx="9305925" cy="812530"/>
          </a:xfrm>
        </p:spPr>
        <p:txBody>
          <a:bodyPr/>
          <a:lstStyle/>
          <a:p>
            <a:r>
              <a:rPr lang="en-US" dirty="0"/>
              <a:t>DIRF 2025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0C8F91-D263-79B5-E325-4370F63691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25/01/2025</a:t>
            </a:r>
          </a:p>
        </p:txBody>
      </p:sp>
    </p:spTree>
    <p:extLst>
      <p:ext uri="{BB962C8B-B14F-4D97-AF65-F5344CB8AC3E}">
        <p14:creationId xmlns:p14="http://schemas.microsoft.com/office/powerpoint/2010/main" val="212402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161DAC-D08A-CBC4-AEF9-C2AA459D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gerar o arquivo DIRF no módulo Folha?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7D72D4-8C58-5615-F6AD-2E28FCA475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Acessar o menu “Relatórios”, “Informativos”, “Anuais”, “DIRF”, “A partir de 2010”;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campo “Ano base” informar “2024” e preencher os demais campos.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Importante: O campo “Responsável” deve ser preenchido, caso não tenha nenhum responsável cadastrado precisa realizar o registro em “arquivo &gt; outros Responsáveis”.</a:t>
            </a:r>
          </a:p>
          <a:p>
            <a:endParaRPr lang="pt-BR" dirty="0"/>
          </a:p>
          <a:p>
            <a:r>
              <a:rPr lang="pt-BR" dirty="0"/>
              <a:t>Link da solução </a:t>
            </a:r>
            <a:r>
              <a:rPr lang="pt-BR" dirty="0">
                <a:solidFill>
                  <a:srgbClr val="FF0000"/>
                </a:solidFill>
              </a:rPr>
              <a:t>https://suporte.dominioatendimento.com/central/faces/solucao.html?codigo=1456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B730A8-989A-0A2C-5806-F8DF987C1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993F1C-1B4D-0368-15F5-07A38A76C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1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7267CA5-7E8B-07F2-75F0-A06BE667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baixar o validador DIRF 2025?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78C10D-DF60-3278-5A62-FD652509D1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Através do gov.br </a:t>
            </a:r>
            <a:r>
              <a:rPr lang="pt-BR" dirty="0">
                <a:hlinkClick r:id="rId2"/>
              </a:rPr>
              <a:t>https://www.gov.br/receitafederal/pt-br/centrais-de-conteudo/download/pgd/dirf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Importante que todos tenham o validador DIRF 2025 instalado em sua máquina para auxiliar no atendimento.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8E9D50-DB18-A9DA-EC27-F6926DE49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ACD60B-6544-1204-9BC7-AE317F16E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EB594F-28B6-8DF3-CC98-4D84711D9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effectLst/>
              </a:rPr>
              <a:t>REUTERS/Phil Noble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34F3082-2BD1-C5FC-05A1-B70A085D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2795389"/>
            <a:ext cx="5740400" cy="2529923"/>
          </a:xfrm>
        </p:spPr>
        <p:txBody>
          <a:bodyPr/>
          <a:lstStyle/>
          <a:p>
            <a:pPr algn="ctr"/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erros</a:t>
            </a:r>
            <a:r>
              <a:rPr lang="en-US" dirty="0"/>
              <a:t> </a:t>
            </a:r>
          </a:p>
        </p:txBody>
      </p:sp>
      <p:pic>
        <p:nvPicPr>
          <p:cNvPr id="4" name="Espaço Reservado para Imagem 3" descr="Fechar estrutura de tópicos">
            <a:extLst>
              <a:ext uri="{FF2B5EF4-FFF2-40B4-BE49-F238E27FC236}">
                <a16:creationId xmlns:a16="http://schemas.microsoft.com/office/drawing/2014/main" id="{FE80101E-A20D-BE90-AB2D-C17059DEBB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" r="1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95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4CF1-C13A-9BBC-8B54-94A2E3C5F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DC9CAE2-1583-1688-33BA-36EF172A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“DIRF SEM DADOS PARA EMITIR”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CFEE4F-128C-7643-335F-89AF093108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O que avaliar?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Verificar no botão [Outros Dados], na guia “Folha de pagamento” se está selecionada a opção “Todos”;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Avaliar se há mais de uma empresa com o mesmo CNPJ, através do menu “Controle/Empresas” do botão [Listagem];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Link da solução </a:t>
            </a:r>
            <a:r>
              <a:rPr lang="pt-BR" dirty="0">
                <a:solidFill>
                  <a:schemeClr val="tx2"/>
                </a:solidFill>
              </a:rPr>
              <a:t>https://suporte.dominioatendimento.com/central/faces/solucao.html?codigo=9468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2206B0-1D0E-7CED-9CE5-75E8BCAF6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5EA424-286E-85AD-E646-B04E82D4A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84D61BE-6D3B-A121-DA13-62061D52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“Telefone inválido” e “Fax inválido”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2E61D4-CBDF-0D7D-3C84-5D864258C29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O que avaliar?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Campo “Telefone”  e “FAX” em “Arquivo/Outros/Responsáveis”, deve verificar o responsável que está informado na tela de geração da DIRF.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pode haver espaço em branco ao final do telefone, e caracteres especiais.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DEDD1B-977C-725D-57E3-09C93F5A3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D9DE9D-3DE4-15D9-B57A-B19A9D2A8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7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2FDBED-4FAA-E170-D515-A08AAD07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2556"/>
            <a:ext cx="11576648" cy="757130"/>
          </a:xfrm>
        </p:spPr>
        <p:txBody>
          <a:bodyPr/>
          <a:lstStyle/>
          <a:p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'RTPO - Valor não previsto para este campo' e 'RNI - Registro Não Identificado'</a:t>
            </a:r>
            <a:endParaRPr lang="pt-BR" sz="2400" b="1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F9C815-594E-AC92-4D06-EC627CFB0D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erro ocorre quando há valor de INSS negativo na Folha mensal. </a:t>
            </a:r>
          </a:p>
          <a:p>
            <a:r>
              <a:rPr lang="pt-BR" dirty="0"/>
              <a:t>Ex.: Na competência houve cálculo de férias, e o valor do INSS da folha mensal é menor do que o INSS nas férias. Nessa situação é disparada a rubrica “836-INSS DIF FER DESC A MAIOR”, gerando assim o valor de INSS Negativo. </a:t>
            </a:r>
          </a:p>
          <a:p>
            <a:endParaRPr lang="pt-BR" dirty="0"/>
          </a:p>
          <a:p>
            <a:r>
              <a:rPr lang="pt-BR" dirty="0">
                <a:solidFill>
                  <a:schemeClr val="tx2"/>
                </a:solidFill>
              </a:rPr>
              <a:t>Como ajustar?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tela de geração da DIRF, em [Outros Dados] na guia “Folha de pagamento”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selecione a opção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'[x] Competência com valor negativo para previdência oficial deve’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e seleciona a opção ao lado para descontar ou zerar o valor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6D9807-0B1C-386F-E516-0CD7A4BC0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6AD584-C8C2-DCE8-10A2-138BE3ED0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4B346C0-EBAC-549F-C256-2E549F1B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98754"/>
            <a:ext cx="11277600" cy="424732"/>
          </a:xfrm>
        </p:spPr>
        <p:txBody>
          <a:bodyPr/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Erros BPFDEC Linha não termina com delimitador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"|“”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6BC328-EA9F-1A2B-EAF5-FE43B0B19D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O que avaliar?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erro geralmente ocorre quando há quebra de linha no arquivo.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Como ajustar?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erro apresentado, verificar qual nº da linha é mencionada;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4D84FA-135B-CDE8-9E7D-AE75F2982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64F6A1-03CF-CD15-D720-C20FC7CE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1596767-583C-95C4-EBA4-C8256C96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4" y="3429000"/>
            <a:ext cx="7811590" cy="60015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56D21F-3FC5-F6DC-3804-B36E02819E93}"/>
              </a:ext>
            </a:extLst>
          </p:cNvPr>
          <p:cNvSpPr txBox="1"/>
          <p:nvPr/>
        </p:nvSpPr>
        <p:spPr>
          <a:xfrm>
            <a:off x="457200" y="4304581"/>
            <a:ext cx="860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Abrir o arquivo no </a:t>
            </a:r>
            <a:r>
              <a:rPr lang="pt-BR" dirty="0" err="1"/>
              <a:t>Notpad</a:t>
            </a:r>
            <a:r>
              <a:rPr lang="pt-BR" dirty="0"/>
              <a:t>++ ou no bloco de notas,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início da linha que o erro é apresentado, pressionar </a:t>
            </a:r>
            <a:r>
              <a:rPr lang="pt-BR" b="1" dirty="0"/>
              <a:t>delete, para “subir” a linha, salvar o arquivo e importar novamente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D72C177-FFE0-2D0A-26BA-EC2F6A53E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88" y="5328673"/>
            <a:ext cx="4143944" cy="352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175AFBFE-A180-A67F-52B9-3C5E4564BEC4}"/>
                  </a:ext>
                </a:extLst>
              </p14:cNvPr>
              <p14:cNvContentPartPr/>
              <p14:nvPr/>
            </p14:nvContentPartPr>
            <p14:xfrm>
              <a:off x="448825" y="5580577"/>
              <a:ext cx="54000" cy="18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175AFBFE-A180-A67F-52B9-3C5E4564B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825" y="5472937"/>
                <a:ext cx="161640" cy="234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B2CEBB-9659-6811-729D-3C791D57E6F5}"/>
              </a:ext>
            </a:extLst>
          </p:cNvPr>
          <p:cNvSpPr txBox="1"/>
          <p:nvPr/>
        </p:nvSpPr>
        <p:spPr>
          <a:xfrm>
            <a:off x="4531237" y="5404148"/>
            <a:ext cx="488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</a:rPr>
              <a:t>Incorreto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8C7E422-1CD4-2224-325F-581A68D48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87" y="5799317"/>
            <a:ext cx="4210632" cy="14289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A7C5215-5C89-B07A-2E51-83CBE0C9A31E}"/>
              </a:ext>
            </a:extLst>
          </p:cNvPr>
          <p:cNvSpPr txBox="1"/>
          <p:nvPr/>
        </p:nvSpPr>
        <p:spPr>
          <a:xfrm>
            <a:off x="4597922" y="5740880"/>
            <a:ext cx="3642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</a:rPr>
              <a:t>Ajustado</a:t>
            </a:r>
          </a:p>
        </p:txBody>
      </p:sp>
    </p:spTree>
    <p:extLst>
      <p:ext uri="{BB962C8B-B14F-4D97-AF65-F5344CB8AC3E}">
        <p14:creationId xmlns:p14="http://schemas.microsoft.com/office/powerpoint/2010/main" val="204058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1D8AC-2789-7EFC-F27D-5DB3CFA4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73124A-5D90-FDA8-896C-3B1C46317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effectLst/>
              </a:rPr>
              <a:t>REUTERS/Phil Noble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71E8F36-4857-4D80-5C99-1EA43C72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2795389"/>
            <a:ext cx="5740400" cy="2529923"/>
          </a:xfrm>
        </p:spPr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conferir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4317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D10A435-0B7B-B320-E818-6902ADDC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relatórios para conferência da DIRF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D8CCA6-9F1E-E1B5-5FEB-16D41A7AE2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Relatórios/Encargos/IRRF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Relatórios/Informativos/Anuais/Ficha Financeira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Relatórios/Informativos/Anuais/Comprovante de Rendimentos.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b="1" dirty="0"/>
              <a:t>Importante: </a:t>
            </a:r>
            <a:r>
              <a:rPr lang="pt-BR" dirty="0"/>
              <a:t>Extrato Mensal e Resumo da Folha, não são os relatórios ideais para conferência pois estes geram por competência, e a DIRF é gerada por data de pagamento.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4C7984-9E8B-BD15-FA68-A0AE64E28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306CC4-9176-5042-002E-F1452C30C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A57283-6EE7-DC80-F879-2DA89ECFC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CBA286-23CC-3DE3-FBCF-A18B8DD7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" y="1852175"/>
            <a:ext cx="3943900" cy="370574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56C9497-0FEA-537F-1CBF-DB43092248F4}"/>
              </a:ext>
            </a:extLst>
          </p:cNvPr>
          <p:cNvSpPr txBox="1"/>
          <p:nvPr/>
        </p:nvSpPr>
        <p:spPr>
          <a:xfrm>
            <a:off x="1900773" y="448572"/>
            <a:ext cx="243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Ficha financeira emitir selecionando o modelo “Deskjet” e a opção  </a:t>
            </a:r>
            <a:r>
              <a:rPr lang="pt-BR" sz="1600" dirty="0">
                <a:solidFill>
                  <a:schemeClr val="tx2"/>
                </a:solidFill>
              </a:rPr>
              <a:t>“por competência de pagamento”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0137FAE-84D6-1F58-8AB9-DA890C1D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27" y="1852175"/>
            <a:ext cx="4152730" cy="370574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F579EE-15A7-8E5C-D393-CFF896D1132C}"/>
              </a:ext>
            </a:extLst>
          </p:cNvPr>
          <p:cNvSpPr txBox="1"/>
          <p:nvPr/>
        </p:nvSpPr>
        <p:spPr>
          <a:xfrm>
            <a:off x="5862536" y="648627"/>
            <a:ext cx="516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Encargos de IRRF emitir do ano em questão, modelo analítico e com a opção </a:t>
            </a:r>
            <a:r>
              <a:rPr lang="pt-BR" dirty="0">
                <a:solidFill>
                  <a:schemeClr val="tx2"/>
                </a:solidFill>
              </a:rPr>
              <a:t>“Somente empregados com IRRF” </a:t>
            </a:r>
            <a:r>
              <a:rPr lang="pt-BR" dirty="0"/>
              <a:t>desmarcada</a:t>
            </a:r>
          </a:p>
        </p:txBody>
      </p:sp>
    </p:spTree>
    <p:extLst>
      <p:ext uri="{BB962C8B-B14F-4D97-AF65-F5344CB8AC3E}">
        <p14:creationId xmlns:p14="http://schemas.microsoft.com/office/powerpoint/2010/main" val="316441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ADE58-31CE-1E22-48C2-B42F567E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9" y="639352"/>
            <a:ext cx="11150600" cy="646331"/>
          </a:xfrm>
        </p:spPr>
        <p:txBody>
          <a:bodyPr/>
          <a:lstStyle/>
          <a:p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obrigado</a:t>
            </a:r>
            <a:r>
              <a:rPr lang="en-US" dirty="0"/>
              <a:t> a </a:t>
            </a:r>
            <a:r>
              <a:rPr lang="en-US" dirty="0" err="1"/>
              <a:t>enviar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49DAE-3289-FD50-CDB3-33882D9A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9363" y="1793215"/>
            <a:ext cx="11285106" cy="478865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Pessoa </a:t>
            </a:r>
            <a:r>
              <a:rPr lang="en-US" dirty="0" err="1"/>
              <a:t>física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jurídica</a:t>
            </a:r>
            <a:r>
              <a:rPr lang="en-US" dirty="0"/>
              <a:t> que </a:t>
            </a:r>
            <a:r>
              <a:rPr lang="en-US" dirty="0" err="1"/>
              <a:t>pagou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creditou</a:t>
            </a:r>
            <a:r>
              <a:rPr lang="en-US" dirty="0"/>
              <a:t> </a:t>
            </a:r>
            <a:r>
              <a:rPr lang="en-US" dirty="0" err="1"/>
              <a:t>rendimentos</a:t>
            </a:r>
            <a:r>
              <a:rPr lang="en-US" dirty="0"/>
              <a:t> com </a:t>
            </a:r>
            <a:r>
              <a:rPr lang="en-US" dirty="0" err="1"/>
              <a:t>retenção</a:t>
            </a:r>
            <a:r>
              <a:rPr lang="en-US" dirty="0"/>
              <a:t> de IR e/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Contribuições</a:t>
            </a:r>
            <a:r>
              <a:rPr lang="en-US" dirty="0"/>
              <a:t> (Ex.: </a:t>
            </a:r>
            <a:r>
              <a:rPr lang="en-US" dirty="0" err="1"/>
              <a:t>Salário</a:t>
            </a:r>
            <a:r>
              <a:rPr lang="en-US" dirty="0"/>
              <a:t>, </a:t>
            </a:r>
            <a:r>
              <a:rPr lang="en-US" dirty="0" err="1"/>
              <a:t>Pró</a:t>
            </a:r>
            <a:r>
              <a:rPr lang="en-US" dirty="0"/>
              <a:t>-Labore, </a:t>
            </a:r>
            <a:r>
              <a:rPr lang="en-US" dirty="0" err="1"/>
              <a:t>Aluguel</a:t>
            </a:r>
            <a:r>
              <a:rPr lang="en-US" dirty="0"/>
              <a:t> PF e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Outros </a:t>
            </a:r>
            <a:r>
              <a:rPr lang="en-US" dirty="0" err="1"/>
              <a:t>pagamentos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que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retenção</a:t>
            </a:r>
            <a:r>
              <a:rPr lang="en-US" dirty="0"/>
              <a:t>. (Ex.: </a:t>
            </a:r>
            <a:r>
              <a:rPr lang="en-US" dirty="0" err="1"/>
              <a:t>Distribuição</a:t>
            </a:r>
            <a:r>
              <a:rPr lang="en-US" dirty="0"/>
              <a:t> de </a:t>
            </a:r>
            <a:r>
              <a:rPr lang="en-US" dirty="0" err="1"/>
              <a:t>lucros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Base Legal: </a:t>
            </a:r>
            <a:r>
              <a:rPr lang="en-US" sz="1400" dirty="0"/>
              <a:t>Art 7º da IN RFB Nº 1.990/2020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04AF84-D367-391C-F356-79A887A7E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5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F704E98-195B-E681-BFD5-2795CD4F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pode ocasionar diferença na DIRF?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D99C7B-8422-51B8-75DC-5EE94AD035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Rubrica configurada no campo incorreto para a DIRF;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Alteração manual na folha de pagamento;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Diferença no valor de 13º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Adiantamento salarial com incidências incorretas;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Plano de saúde/pensão alimentícia com valor não individualizado ou incorreto;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592955-8DDA-4F76-35A9-CCD479D1D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A6921A-AB81-EDF0-9DD2-DB753A1AA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0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176EE8-30DC-1EC0-6728-58F941E7B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99A53C-9297-5614-1C44-CE58350D9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B7F680-CE10-0E7A-9838-27C78ECC6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13" y="209047"/>
            <a:ext cx="11497573" cy="59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C23D44-E606-643D-6E4F-CB93C03D5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5C90B-193A-381C-A6B5-91DED9C68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84C526-5E0C-B554-9CB5-6D2E7CF3E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8727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67B690-1312-85EF-8638-DFAA8ABE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389"/>
            <a:ext cx="11277600" cy="424732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Incidência IRRF adiantamento salarial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BF305F-9B82-9E6B-002B-1B67AD1DE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5C9D29-0101-15F3-C0B6-1A76EE032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E41D03-615E-ADFB-35CD-D7E07DB0E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5" y="1027110"/>
            <a:ext cx="12116810" cy="48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237490-B975-F5C9-4E31-BFE5AF7C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600"/>
            <a:ext cx="11277600" cy="424732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Incidência IRRF adiantamento salarial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1B9746-A291-2744-499C-9A24D4CE8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8FFCD1-5C03-4F0E-2078-F70C838D5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6BFB27-1E22-078C-AD02-51B590554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53890"/>
            <a:ext cx="12192000" cy="42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64F37A6-10E2-3CF3-9AF6-4AE45F77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5300"/>
            <a:ext cx="11277600" cy="424732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Incidência IRRF adiantamento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incorreta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E93A37-D2C6-8FB7-65D0-CCFD812C4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B4153B-D87A-FDB6-117A-78862165BF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002C7F-8CA8-F72E-0D98-287963CD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2218"/>
            <a:ext cx="12192000" cy="41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2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4D4952-D6B4-2409-FE7D-8683B205A1A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9497" y="991811"/>
            <a:ext cx="11277600" cy="45120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rubricas “980” e “981” por padrão do sistema possuem incidência de IRRF e também são configuradas para serem demonstradas na DIRF;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Caso as incidências de IRRF sejam retiradas da rubrica de adiantamento, o processo precisa ser realizado tanto na rubrica ‘980’ quanto na rubrica ‘981’ para que não haja diferença no arquivo DIRF.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902D9B-9720-4D8A-F53C-ED8942537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BC2316-6955-377F-60A3-62D0EE096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8D5AA1F-82A0-D24B-B62A-2CE17015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901"/>
            <a:ext cx="11277600" cy="480131"/>
          </a:xfrm>
        </p:spPr>
        <p:txBody>
          <a:bodyPr/>
          <a:lstStyle/>
          <a:p>
            <a:r>
              <a:rPr lang="pt-BR" dirty="0"/>
              <a:t>Diferença no valor de 13º demonstrado na DIRF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B8006E-40E1-7E41-E137-E43E7A143A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Geralmente a situação ocorre quando houve pagamento de diferença de 13º em alguma competência durante o ano;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IRRF de 13º é </a:t>
            </a:r>
            <a:r>
              <a:rPr lang="pt-BR" dirty="0">
                <a:solidFill>
                  <a:schemeClr val="tx2"/>
                </a:solidFill>
              </a:rPr>
              <a:t>tributação exclusiva</a:t>
            </a:r>
            <a:r>
              <a:rPr lang="pt-BR" dirty="0"/>
              <a:t>, ou seja, deve somar todos os valores de 13º pagos durante o ano e será apresentado no total no campo “13º salário”. </a:t>
            </a:r>
          </a:p>
          <a:p>
            <a:endParaRPr lang="pt-BR" dirty="0"/>
          </a:p>
          <a:p>
            <a:r>
              <a:rPr lang="pt-BR" dirty="0">
                <a:solidFill>
                  <a:schemeClr val="tx2"/>
                </a:solidFill>
              </a:rPr>
              <a:t>Como conferir?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Emitir “Relatórios/Encargos/IRRF” de 01/01/2024 até 31/12/2024;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Verificar se há valor de 13º em alguma outra competência durante o ano e soma-la para chegar no valor de IRRF.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BC937F-317D-BA86-5D0B-DE9A35676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27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736AA5-2F71-6DAC-E118-C932FD5F9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EB724D-318F-B64C-F875-6E4221E19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262359-E664-2A2F-B80B-58B81B039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213819-4467-B25E-2D88-0C4A34752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0281"/>
            <a:ext cx="12192000" cy="42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5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FA4B71-E1A6-741E-BE42-6E65DFBE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488"/>
            <a:ext cx="11277600" cy="480131"/>
          </a:xfrm>
        </p:spPr>
        <p:txBody>
          <a:bodyPr/>
          <a:lstStyle/>
          <a:p>
            <a:r>
              <a:rPr lang="pt-BR" dirty="0"/>
              <a:t>Conferência do Comprovante de Rendimentos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3B34BE-DBFF-6DDB-06EB-5D1F6216A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29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87FEE0-D1AE-9ED8-8BBE-E904892F8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E40296-227E-1A54-2996-34F52955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33324"/>
            <a:ext cx="12192000" cy="439135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53215F-CB7D-FF9E-093B-4A1DFDACBEC1}"/>
              </a:ext>
            </a:extLst>
          </p:cNvPr>
          <p:cNvSpPr txBox="1"/>
          <p:nvPr/>
        </p:nvSpPr>
        <p:spPr>
          <a:xfrm>
            <a:off x="4485736" y="4710023"/>
            <a:ext cx="7479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campo “13º Salário” será demonstrado os proventos e descontos de 13º. Apenas o IRRF será demonstrado de forma separada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7811F9-7D42-CBC3-1D92-D9EBA6B85232}"/>
              </a:ext>
            </a:extLst>
          </p:cNvPr>
          <p:cNvSpPr txBox="1"/>
          <p:nvPr/>
        </p:nvSpPr>
        <p:spPr>
          <a:xfrm>
            <a:off x="0" y="775031"/>
            <a:ext cx="217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tx2"/>
                </a:solidFill>
              </a:rPr>
              <a:t>Exemplo 1:</a:t>
            </a:r>
          </a:p>
        </p:txBody>
      </p:sp>
    </p:spTree>
    <p:extLst>
      <p:ext uri="{BB962C8B-B14F-4D97-AF65-F5344CB8AC3E}">
        <p14:creationId xmlns:p14="http://schemas.microsoft.com/office/powerpoint/2010/main" val="109837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8B96F-572A-8BCF-07F8-5AA52887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217"/>
            <a:ext cx="11277600" cy="480131"/>
          </a:xfrm>
        </p:spPr>
        <p:txBody>
          <a:bodyPr/>
          <a:lstStyle/>
          <a:p>
            <a:r>
              <a:rPr lang="en-US" dirty="0"/>
              <a:t>Qual o </a:t>
            </a:r>
            <a:r>
              <a:rPr lang="en-US" dirty="0" err="1"/>
              <a:t>prazo</a:t>
            </a:r>
            <a:r>
              <a:rPr lang="en-US" dirty="0"/>
              <a:t> para </a:t>
            </a:r>
            <a:r>
              <a:rPr lang="en-US" dirty="0" err="1"/>
              <a:t>envio</a:t>
            </a:r>
            <a:r>
              <a:rPr lang="en-US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120F9-7694-2C06-F3FF-37ACBA3B7F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Último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útil</a:t>
            </a:r>
            <a:r>
              <a:rPr lang="en-US" dirty="0"/>
              <a:t> do </a:t>
            </a:r>
            <a:r>
              <a:rPr lang="en-US" dirty="0" err="1"/>
              <a:t>mês</a:t>
            </a:r>
            <a:r>
              <a:rPr lang="en-US" dirty="0"/>
              <a:t> de </a:t>
            </a:r>
            <a:r>
              <a:rPr lang="en-US" dirty="0" err="1"/>
              <a:t>Fevereiro</a:t>
            </a:r>
            <a:r>
              <a:rPr lang="en-US" dirty="0"/>
              <a:t> no </a:t>
            </a:r>
            <a:r>
              <a:rPr lang="en-US" dirty="0" err="1"/>
              <a:t>ano</a:t>
            </a:r>
            <a:r>
              <a:rPr lang="en-US" dirty="0"/>
              <a:t> </a:t>
            </a:r>
            <a:r>
              <a:rPr lang="en-US" dirty="0" err="1"/>
              <a:t>seguinte</a:t>
            </a:r>
            <a:r>
              <a:rPr lang="en-US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 2025, </a:t>
            </a:r>
            <a:r>
              <a:rPr lang="en-US" dirty="0" err="1"/>
              <a:t>será</a:t>
            </a:r>
            <a:r>
              <a:rPr lang="en-US" dirty="0"/>
              <a:t> o </a:t>
            </a:r>
            <a:r>
              <a:rPr lang="en-US" dirty="0" err="1"/>
              <a:t>dia</a:t>
            </a:r>
            <a:r>
              <a:rPr lang="en-US" dirty="0"/>
              <a:t> 28/02/2025.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E87EC-AA98-0157-45C3-A5E3A3EC0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65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F888622-21C6-EE8F-A8E3-4998C564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279349"/>
            <a:ext cx="11277600" cy="480131"/>
          </a:xfrm>
        </p:spPr>
        <p:txBody>
          <a:bodyPr/>
          <a:lstStyle/>
          <a:p>
            <a:r>
              <a:rPr lang="pt-BR" dirty="0"/>
              <a:t>Conferência do Comprovante de Rendimentos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5928FA-D8A1-4C03-5023-282B97C945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4BB1E2-1665-FFD7-F8E3-18A25A3D1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DCA6EF0-8E3D-4055-19E6-E4898F24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" y="1168198"/>
            <a:ext cx="12180531" cy="452160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484D1FC-AB77-F953-D2A2-39DD1799266E}"/>
              </a:ext>
            </a:extLst>
          </p:cNvPr>
          <p:cNvSpPr txBox="1"/>
          <p:nvPr/>
        </p:nvSpPr>
        <p:spPr>
          <a:xfrm>
            <a:off x="0" y="791815"/>
            <a:ext cx="152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tx2"/>
                </a:solidFill>
              </a:rPr>
              <a:t>Exemplo 2: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97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2E3569-3B9E-0AE1-DBBC-5952F582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390"/>
            <a:ext cx="11277600" cy="480131"/>
          </a:xfrm>
        </p:spPr>
        <p:txBody>
          <a:bodyPr/>
          <a:lstStyle/>
          <a:p>
            <a:r>
              <a:rPr lang="pt-BR" dirty="0"/>
              <a:t>Conferência do Comprovante de Rendimentos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8773F2-D5BF-61CE-A14A-53E9C9C69CF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8023" y="1028700"/>
            <a:ext cx="2035834" cy="386032"/>
          </a:xfrm>
        </p:spPr>
        <p:txBody>
          <a:bodyPr/>
          <a:lstStyle/>
          <a:p>
            <a:r>
              <a:rPr lang="pt-BR" b="1" u="sng" dirty="0">
                <a:solidFill>
                  <a:schemeClr val="tx2"/>
                </a:solidFill>
              </a:rPr>
              <a:t>Exemplo 2: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7B9D51-9A89-3529-2581-BAE57A971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1256F3-9709-3847-6758-7108D7299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64EF79-4D8E-3EC1-4F5D-444A72F2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23" y="1417780"/>
            <a:ext cx="5109612" cy="48764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2FC0EAC-E5FA-7E90-0723-0CAF22807C17}"/>
              </a:ext>
            </a:extLst>
          </p:cNvPr>
          <p:cNvSpPr txBox="1"/>
          <p:nvPr/>
        </p:nvSpPr>
        <p:spPr>
          <a:xfrm>
            <a:off x="5348378" y="2824955"/>
            <a:ext cx="6705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comportamento da DIRF é considerar o valor negativo como “0,00”;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No Comprovante de Rendimentos, o comportamento é abater o valor negativo do total de rendimentos. 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SAM: https://sgd.dominiosistemas.com.br/sgsa/faces/sa.html?sa=364361&amp;visualizarSaOutrasUnidades=true</a:t>
            </a:r>
          </a:p>
        </p:txBody>
      </p:sp>
    </p:spTree>
    <p:extLst>
      <p:ext uri="{BB962C8B-B14F-4D97-AF65-F5344CB8AC3E}">
        <p14:creationId xmlns:p14="http://schemas.microsoft.com/office/powerpoint/2010/main" val="3492800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6308F0-F7B7-EDA0-4499-8A541A70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901"/>
            <a:ext cx="11277600" cy="480131"/>
          </a:xfrm>
        </p:spPr>
        <p:txBody>
          <a:bodyPr/>
          <a:lstStyle/>
          <a:p>
            <a:r>
              <a:rPr lang="pt-BR" dirty="0"/>
              <a:t>Diferença no valor do plano de saúde, como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FA68D6-2F88-ACB0-B218-156CD9E54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6F3A82-3093-D0E3-FC86-ABD13144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7BA4A5-9658-0998-A7ED-385F2E683C28}"/>
              </a:ext>
            </a:extLst>
          </p:cNvPr>
          <p:cNvSpPr txBox="1"/>
          <p:nvPr/>
        </p:nvSpPr>
        <p:spPr>
          <a:xfrm>
            <a:off x="457200" y="1324154"/>
            <a:ext cx="10472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demonstrar o valor corretamente é necessário que:</a:t>
            </a:r>
          </a:p>
          <a:p>
            <a:pPr marL="342900" indent="-342900">
              <a:buAutoNum type="arabicPeriod"/>
            </a:pPr>
            <a:r>
              <a:rPr lang="pt-BR" dirty="0"/>
              <a:t>Esteja informada a operadora do plano de saúde no cadastro; </a:t>
            </a:r>
          </a:p>
          <a:p>
            <a:pPr marL="342900" indent="-342900">
              <a:buAutoNum type="arabicPeriod"/>
            </a:pPr>
            <a:r>
              <a:rPr lang="pt-BR" dirty="0"/>
              <a:t>A classificação da rubrica “desc. Plano de saúde” e o valor estar individualizado</a:t>
            </a:r>
          </a:p>
          <a:p>
            <a:pPr marL="342900" indent="-342900">
              <a:buAutoNum type="arabicPeriod"/>
            </a:pPr>
            <a:r>
              <a:rPr lang="pt-BR" dirty="0"/>
              <a:t>A rubrica estar com a opção “DIRF/Comprovante de rendimentos” selecionada e em [...] marcada a opção “Informações Complementares”.</a:t>
            </a:r>
          </a:p>
        </p:txBody>
      </p:sp>
    </p:spTree>
    <p:extLst>
      <p:ext uri="{BB962C8B-B14F-4D97-AF65-F5344CB8AC3E}">
        <p14:creationId xmlns:p14="http://schemas.microsoft.com/office/powerpoint/2010/main" val="411894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AD9087-418C-5675-85BB-0CD2729CB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A92B39-A144-09EA-1102-8180CF91F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093FE5D-7432-41D6-4263-86C3399C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400"/>
            <a:ext cx="11277600" cy="479425"/>
          </a:xfrm>
        </p:spPr>
        <p:txBody>
          <a:bodyPr/>
          <a:lstStyle/>
          <a:p>
            <a:r>
              <a:rPr lang="pt-BR" dirty="0"/>
              <a:t>Diferença no valor do plano de saúde, como conferir?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2822757-F3E2-8701-A705-13B47D726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12192000" cy="37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EE397-F639-8E75-67E0-E77585AE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8AB567-BCD3-1C36-2EE2-C1AEFFEBB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3BAE55-EAFD-9E9A-ACC8-8E36245965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A616895F-7347-D264-BC62-2DDF9497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400"/>
            <a:ext cx="11277600" cy="479425"/>
          </a:xfrm>
        </p:spPr>
        <p:txBody>
          <a:bodyPr/>
          <a:lstStyle/>
          <a:p>
            <a:r>
              <a:rPr lang="pt-BR" dirty="0"/>
              <a:t>Diferença no valor do plano de saúde, como conferir?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B3C846-5BD3-9CA7-19FE-5D5DA16F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1" y="1080425"/>
            <a:ext cx="6664515" cy="42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8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ED1779-ACE5-E642-3CC2-F893CFC2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4852"/>
            <a:ext cx="11277600" cy="480131"/>
          </a:xfrm>
        </p:spPr>
        <p:txBody>
          <a:bodyPr/>
          <a:lstStyle/>
          <a:p>
            <a:r>
              <a:rPr lang="pt-BR" dirty="0"/>
              <a:t>Diferença no valor do plano de saúde, como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D52048-03E3-A9B1-9C0C-DF90184E1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39870C-A690-0119-E97A-23CE97D62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684898-0534-E3FE-84E2-9A861191C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" y="1152888"/>
            <a:ext cx="12188389" cy="45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2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2A1BE-AC68-EED2-98FC-75EE94E6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9915B08-8EF7-519B-A662-3F21538E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901"/>
            <a:ext cx="11277600" cy="480131"/>
          </a:xfrm>
        </p:spPr>
        <p:txBody>
          <a:bodyPr/>
          <a:lstStyle/>
          <a:p>
            <a:r>
              <a:rPr lang="pt-BR" dirty="0"/>
              <a:t>Diferença no valor da pensão alimentícia, como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F75F07-E8CB-8794-9622-151D42EBD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ECA60A-A976-7EDE-58F2-18F865CA0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52D2FD-E51C-2CC2-9AEB-AFB1FB3F7403}"/>
              </a:ext>
            </a:extLst>
          </p:cNvPr>
          <p:cNvSpPr txBox="1"/>
          <p:nvPr/>
        </p:nvSpPr>
        <p:spPr>
          <a:xfrm>
            <a:off x="715992" y="1414732"/>
            <a:ext cx="10610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demonstrar o valor corretamente é necessário que:</a:t>
            </a:r>
          </a:p>
          <a:p>
            <a:pPr marL="342900" indent="-342900">
              <a:buAutoNum type="arabicPeriod"/>
            </a:pPr>
            <a:r>
              <a:rPr lang="pt-BR" dirty="0"/>
              <a:t>Dependente cadastrado corretamente e selecionada a opção de “Pensão Alimentícia”;</a:t>
            </a:r>
          </a:p>
          <a:p>
            <a:pPr marL="342900" indent="-342900">
              <a:buAutoNum type="arabicPeriod"/>
            </a:pPr>
            <a:r>
              <a:rPr lang="pt-BR" dirty="0"/>
              <a:t>A classificação da rubrica deve estar como “Pensão Alimentícia” e o valor precisa ter a individualização gravada;</a:t>
            </a:r>
          </a:p>
          <a:p>
            <a:pPr marL="342900" indent="-342900">
              <a:buAutoNum type="arabicPeriod"/>
            </a:pPr>
            <a:r>
              <a:rPr lang="pt-BR" dirty="0"/>
              <a:t>A rubrica estar com a opção “DIRF/Comprovante de rendimentos” selecionada e em [...] marcada a opção “Pensão Alimentícia”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630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3830D-FF03-B0BD-68A0-D92E240C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FF4D0B-9D04-5987-CA99-35B3D0A2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901"/>
            <a:ext cx="11277600" cy="480131"/>
          </a:xfrm>
        </p:spPr>
        <p:txBody>
          <a:bodyPr/>
          <a:lstStyle/>
          <a:p>
            <a:r>
              <a:rPr lang="pt-BR" dirty="0"/>
              <a:t>Diferença no valor da pensão alimentícia, como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7755A0-4CE1-660F-E57F-856D9F382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37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C97C3C-1FB7-0BF2-E7AE-52FFB8BDE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77873F-F672-0750-025D-783470F8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730"/>
            <a:ext cx="12192000" cy="37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5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4CAE5-6B51-123B-EE56-DE7154E0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205592-FA16-908F-0C2A-04DE4437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901"/>
            <a:ext cx="11277600" cy="480131"/>
          </a:xfrm>
        </p:spPr>
        <p:txBody>
          <a:bodyPr/>
          <a:lstStyle/>
          <a:p>
            <a:r>
              <a:rPr lang="pt-BR" dirty="0"/>
              <a:t>Diferença no valor da pensão alimentícia, como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9649F5-F566-C305-3F4C-F9CB2C2B4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81697C-6336-3E0E-19BF-F3A75C90A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FEF1E4-A9DA-A0FA-07C8-51CF2960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93"/>
            <a:ext cx="12192000" cy="39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53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7A0F6A-1ADA-DEB6-925E-3B94106A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901"/>
            <a:ext cx="11277600" cy="480131"/>
          </a:xfrm>
        </p:spPr>
        <p:txBody>
          <a:bodyPr/>
          <a:lstStyle/>
          <a:p>
            <a:r>
              <a:rPr lang="pt-BR" dirty="0"/>
              <a:t>Diferença no valor da pensão alimentícia, como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95477D-D2AA-A884-44E7-43DA60A08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39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5BB2C-1C97-7902-3771-7548D1ABA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3449F5-F516-1B9D-3E33-A6F00FC9C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28" y="913378"/>
            <a:ext cx="11869947" cy="52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22AF187-0D8A-8D17-E5D5-D79B1B44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informações enviadas?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C67B3D-EA02-2102-F2B0-3F1E138085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Imposto de renda retido de salário e pró-labores;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Participação de Lucros (PLR);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Distribuição de Lucros;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Pensão Alimentícia;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Plano de Saúde;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Indenização por rescisão e etc.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1065A5-6B7E-66ED-5F08-EC1EBB88D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3327D9-C475-F9AF-5985-941CB14BD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4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23E17-251E-CD97-8A85-26D9AA858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F20B21B-3E18-6CAF-579E-8AD03463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6" y="208488"/>
            <a:ext cx="11869947" cy="646331"/>
          </a:xfrm>
        </p:spPr>
        <p:txBody>
          <a:bodyPr/>
          <a:lstStyle/>
          <a:p>
            <a:r>
              <a:rPr lang="pt-BR" sz="2000" dirty="0"/>
              <a:t>Pensão gerando incorretamente quando há férias e folha mensal pagas na mesma competência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0E9348-4653-1935-56D7-A24B62073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40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7E26BF-D9A6-485B-7E96-990D4213D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28CDE3-09AE-BE13-9381-D198716C83D3}"/>
              </a:ext>
            </a:extLst>
          </p:cNvPr>
          <p:cNvSpPr txBox="1"/>
          <p:nvPr/>
        </p:nvSpPr>
        <p:spPr>
          <a:xfrm>
            <a:off x="161026" y="650780"/>
            <a:ext cx="1157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NE: </a:t>
            </a:r>
            <a:r>
              <a:rPr lang="pt-BR" sz="1400" dirty="0"/>
              <a:t>https://sgd.dominiosistemas.com.br/sgsa/faces/sa.html?sa=399299&amp;visualizarSaOutrasUnidades=true</a:t>
            </a:r>
          </a:p>
          <a:p>
            <a:r>
              <a:rPr lang="pt-BR" sz="1400" b="1" dirty="0"/>
              <a:t>Previsão de </a:t>
            </a:r>
            <a:r>
              <a:rPr lang="pt-BR" sz="1400" b="1"/>
              <a:t>liberação 27/01/2025</a:t>
            </a:r>
            <a:endParaRPr lang="pt-BR" sz="1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EE65AE-92AF-C550-B850-C17488BC9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80017"/>
            <a:ext cx="12192000" cy="48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A27D-F01D-AF53-9409-7AD4F940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1E8EBF-F4AD-5F30-C861-E60CFA6A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488"/>
            <a:ext cx="11277600" cy="480131"/>
          </a:xfrm>
        </p:spPr>
        <p:txBody>
          <a:bodyPr/>
          <a:lstStyle/>
          <a:p>
            <a:r>
              <a:rPr lang="pt-BR" dirty="0"/>
              <a:t>Valor duplicado na DIRF, o que conferir?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DACFAE-E7CB-EF45-3CE2-84CDF6407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41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2AEBF7-FCFD-C0BC-9385-E4D7F5915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7B9804-09E7-3A14-A18E-130967811E8E}"/>
              </a:ext>
            </a:extLst>
          </p:cNvPr>
          <p:cNvSpPr txBox="1"/>
          <p:nvPr/>
        </p:nvSpPr>
        <p:spPr>
          <a:xfrm>
            <a:off x="250166" y="923026"/>
            <a:ext cx="11835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Geralmente a situação ocorre quando há mais de uma folha de pagamento sendo paga na mesma competência. Para identificar:</a:t>
            </a:r>
            <a:br>
              <a:rPr lang="pt-BR" sz="1600" dirty="0"/>
            </a:br>
            <a:r>
              <a:rPr lang="pt-BR" sz="1600" dirty="0"/>
              <a:t>1. Acessar “Relatórios &gt; Encargos &gt; IRRF” informando de 01/01/2024 até 31/12/2024, e no botão [Seleção] pode selecionar apenas o empregado em questão; </a:t>
            </a:r>
          </a:p>
          <a:p>
            <a:r>
              <a:rPr lang="pt-BR" sz="1600" dirty="0"/>
              <a:t>2. Verificar se em algum mês demonstra mais de uma folha de pagamento sendo paga</a:t>
            </a:r>
          </a:p>
        </p:txBody>
      </p:sp>
    </p:spTree>
    <p:extLst>
      <p:ext uri="{BB962C8B-B14F-4D97-AF65-F5344CB8AC3E}">
        <p14:creationId xmlns:p14="http://schemas.microsoft.com/office/powerpoint/2010/main" val="1849116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101D91-EC23-B651-72C4-B7C0860CD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42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25A534-23C1-B4C9-1A2D-3789BE422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D5D267D-BF6A-C5B2-DCCB-F6B1B884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2397"/>
            <a:ext cx="12192000" cy="34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16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43515B-E6E5-B7B2-D37C-6BA2E9D8F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43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7E1C36-850C-CC6D-B8FA-946637280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2C9BD1-EE6E-7562-0FD4-2F8EA7395B8D}"/>
              </a:ext>
            </a:extLst>
          </p:cNvPr>
          <p:cNvSpPr txBox="1"/>
          <p:nvPr/>
        </p:nvSpPr>
        <p:spPr>
          <a:xfrm>
            <a:off x="457200" y="310550"/>
            <a:ext cx="989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ajustar a data de pagamento da folha sem reabrir as competência no </a:t>
            </a:r>
            <a:r>
              <a:rPr lang="pt-BR" dirty="0" err="1"/>
              <a:t>eSocial</a:t>
            </a:r>
            <a:r>
              <a:rPr lang="pt-BR" dirty="0"/>
              <a:t>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8DB1008-471C-E03C-391F-2EB6AD16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71" y="2414101"/>
            <a:ext cx="8196765" cy="31758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C6AFD7-FF39-E96B-C727-CDF5F122FB0E}"/>
              </a:ext>
            </a:extLst>
          </p:cNvPr>
          <p:cNvSpPr txBox="1"/>
          <p:nvPr/>
        </p:nvSpPr>
        <p:spPr>
          <a:xfrm>
            <a:off x="1052422" y="966158"/>
            <a:ext cx="929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Em “Utilitários &gt; Acerto data de pagamento”, listar o período;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Localizar o mês que a data de pagamento está incorreta, se selecioná-la;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No campo “nova data de pagamento” informar a data e clicar em [Gravar].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Após deverá gerar um novo arquivo DIRF e avaliar o resultado.</a:t>
            </a:r>
          </a:p>
        </p:txBody>
      </p:sp>
    </p:spTree>
    <p:extLst>
      <p:ext uri="{BB962C8B-B14F-4D97-AF65-F5344CB8AC3E}">
        <p14:creationId xmlns:p14="http://schemas.microsoft.com/office/powerpoint/2010/main" val="2541032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0C7035-82C0-B3B8-D024-1CE3AFD0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44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0D4745-2D0F-02A6-F86E-EF65DCCEDD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8195999-7140-D2CD-E667-FC2C6D564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" y="1706217"/>
            <a:ext cx="12186938" cy="34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2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4CC173E-EA48-5A89-EE23-066E7CC2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fato gerador da DIRF?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DC4EBA-D1AF-3D5E-0B80-73CBF60DF6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fato gerador da DIRF, assim como o IR é a data de pagamento da folha.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Exemplo: </a:t>
            </a:r>
            <a:r>
              <a:rPr lang="pt-BR" dirty="0"/>
              <a:t>Empregado admitido em 02/01/2024 e o pagamento da folha é no 5º dia útil de 02/2024. Na DIRF, em Janeiro/2024 para esse colaborador não haverá valor. O valor da folha de Janeiro será demonstrado em Fevereiro/2024.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6CFB51-727C-C7F5-4815-99B132AD7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1CD125-AFAF-877B-0EED-11FC76C4CF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89D049-CBE7-9D3C-B210-D17660B8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9" y="639352"/>
            <a:ext cx="11150600" cy="646331"/>
          </a:xfrm>
        </p:spPr>
        <p:txBody>
          <a:bodyPr/>
          <a:lstStyle/>
          <a:p>
            <a:r>
              <a:rPr lang="en-US" dirty="0" err="1"/>
              <a:t>Existe</a:t>
            </a:r>
            <a:r>
              <a:rPr lang="en-US" dirty="0"/>
              <a:t> DIRF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49DAE-3289-FD50-CDB3-33882D9A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49238"/>
            <a:ext cx="11285106" cy="45487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Não</a:t>
            </a:r>
            <a:r>
              <a:rPr lang="en-US" dirty="0"/>
              <a:t>, o </a:t>
            </a:r>
            <a:r>
              <a:rPr lang="en-US" dirty="0" err="1"/>
              <a:t>próprio</a:t>
            </a:r>
            <a:r>
              <a:rPr lang="en-US" dirty="0"/>
              <a:t> </a:t>
            </a:r>
            <a:r>
              <a:rPr lang="en-US" dirty="0" err="1"/>
              <a:t>validador</a:t>
            </a:r>
            <a:r>
              <a:rPr lang="en-US" dirty="0"/>
              <a:t>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erro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tentar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algum</a:t>
            </a:r>
            <a:r>
              <a:rPr lang="en-US" dirty="0"/>
              <a:t> </a:t>
            </a:r>
            <a:r>
              <a:rPr lang="en-US" dirty="0" err="1"/>
              <a:t>arquivo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Caso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tenha</a:t>
            </a:r>
            <a:r>
              <a:rPr lang="en-US" dirty="0"/>
              <a:t> </a:t>
            </a:r>
            <a:r>
              <a:rPr lang="en-US" dirty="0" err="1"/>
              <a:t>nenhum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, a DIRF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ser </a:t>
            </a:r>
            <a:r>
              <a:rPr lang="en-US" dirty="0" err="1"/>
              <a:t>enviada</a:t>
            </a:r>
            <a:r>
              <a:rPr lang="en-US" dirty="0"/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920DE8-5798-B34B-7D71-E90B60809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DD59F-2189-37EF-5DDE-FE4029B66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53AE46-D0D4-4752-79A8-1293F958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Extinção</a:t>
            </a:r>
            <a:r>
              <a:rPr lang="en-US" dirty="0"/>
              <a:t> da DIRF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120F9-7694-2C06-F3FF-37ACBA3B7F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jan</a:t>
            </a:r>
            <a:r>
              <a:rPr lang="en-US" dirty="0"/>
              <a:t>/2025 a DIRF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extinta</a:t>
            </a:r>
            <a:r>
              <a:rPr lang="en-US" dirty="0"/>
              <a:t>. As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enviadas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eSocial</a:t>
            </a:r>
            <a:r>
              <a:rPr lang="en-US" dirty="0"/>
              <a:t> e EFD </a:t>
            </a:r>
            <a:r>
              <a:rPr lang="en-US" dirty="0" err="1"/>
              <a:t>Reinf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 </a:t>
            </a:r>
            <a:r>
              <a:rPr lang="en-US" dirty="0" err="1"/>
              <a:t>arquivo</a:t>
            </a:r>
            <a:r>
              <a:rPr lang="en-US" dirty="0"/>
              <a:t> de 2025, </a:t>
            </a:r>
            <a:r>
              <a:rPr lang="en-US" dirty="0" err="1"/>
              <a:t>gera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referente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ano</a:t>
            </a:r>
            <a:r>
              <a:rPr lang="en-US" dirty="0"/>
              <a:t> anterior, 2024.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CBCB7C-077C-F663-A198-F5E438FD4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7B714-1BC7-8181-A5DF-98018A2AA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C5183FF-31A8-C8BD-24E3-92EE06C8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está atualizado para gerar o arquivo DIRF 2025?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777CC6-8F71-C2E7-1546-18D57A7D4D9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Sim, a partir da versão 10.4A-12 atualização 04 que foi liberada em 09/01/2025.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47945A-1623-9FE4-6FB8-9D5CF9E80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C6457E-33D4-4109-22BD-02A0576D51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8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19F2C09-DE6D-2CE9-CEA1-209830E3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DIRF – Matriz e Filial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4838DC-A555-19DB-FA4C-E6F394EFBD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DIRF é gerada de forma centralizada na empresa Matriz.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gerar o arquivo DIRF na empresa Matriz também serão geradas as informações das Filiais.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Não é necessário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selecionar as Filiais no botão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[Empresas...]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pois ao gerar a DIRF (na Matriz), o sistema reconhece a raiz do CNPJ e importa as informações das Filiais;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56C1EA-EBBC-AE9B-7704-9674819EF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0CDD93-73AF-608E-53BE-79CC178F8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0351"/>
      </p:ext>
    </p:extLst>
  </p:cSld>
  <p:clrMapOvr>
    <a:masterClrMapping/>
  </p:clrMapOvr>
</p:sld>
</file>

<file path=ppt/theme/theme1.xml><?xml version="1.0" encoding="utf-8"?>
<a:theme xmlns:a="http://schemas.openxmlformats.org/drawingml/2006/main" name="TR Theme 2024 Parent">
  <a:themeElements>
    <a:clrScheme name="TR Theme 2.0">
      <a:dk1>
        <a:srgbClr val="000000"/>
      </a:dk1>
      <a:lt1>
        <a:srgbClr val="FFFFFF"/>
      </a:lt1>
      <a:dk2>
        <a:srgbClr val="D64000"/>
      </a:dk2>
      <a:lt2>
        <a:srgbClr val="F8EADD"/>
      </a:lt2>
      <a:accent1>
        <a:srgbClr val="D64000"/>
      </a:accent1>
      <a:accent2>
        <a:srgbClr val="123121"/>
      </a:accent2>
      <a:accent3>
        <a:srgbClr val="D4792A"/>
      </a:accent3>
      <a:accent4>
        <a:srgbClr val="4DB299"/>
      </a:accent4>
      <a:accent5>
        <a:srgbClr val="8FCB64"/>
      </a:accent5>
      <a:accent6>
        <a:srgbClr val="212322"/>
      </a:accent6>
      <a:hlink>
        <a:srgbClr val="1A7EE5"/>
      </a:hlink>
      <a:folHlink>
        <a:srgbClr val="4DB299"/>
      </a:folHlink>
    </a:clrScheme>
    <a:fontScheme name="Thomson Reuters Clario">
      <a:majorFont>
        <a:latin typeface="Clario Medium"/>
        <a:ea typeface=""/>
        <a:cs typeface=""/>
      </a:majorFont>
      <a:minorFont>
        <a:latin typeface="Clari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 Dark Gold">
      <a:srgbClr val="E9B045"/>
    </a:custClr>
    <a:custClr name="TR Dark Amber">
      <a:srgbClr val="D4792A"/>
    </a:custClr>
    <a:custClr name="TR Dark Sky">
      <a:srgbClr val="1A7EE5"/>
    </a:custClr>
    <a:custClr name="TR Dark Teal">
      <a:srgbClr val="4DB299"/>
    </a:custClr>
    <a:custClr name="TR Dark Lime">
      <a:srgbClr val="8FCB64"/>
    </a:custClr>
    <a:custClr name="TR Light Gold">
      <a:srgbClr val="FCF2DA"/>
    </a:custClr>
    <a:custClr name="TR Light Amber">
      <a:srgbClr val="F8EADD"/>
    </a:custClr>
    <a:custClr name="TR Light Sky">
      <a:srgbClr val="E3F1FD"/>
    </a:custClr>
    <a:custClr name="TR Light Teal">
      <a:srgbClr val="E3F3EE"/>
    </a:custClr>
    <a:custClr name="TR Light Lime">
      <a:srgbClr val="E1F4CD"/>
    </a:custClr>
    <a:custClr name="TR Orange">
      <a:srgbClr val="D64000"/>
    </a:custClr>
    <a:custClr name="TR Green">
      <a:srgbClr val="123021"/>
    </a:custClr>
    <a:custClr name="TR White">
      <a:srgbClr val="FFFFFF"/>
    </a:custClr>
    <a:custClr name="TR Graphite">
      <a:srgbClr val="212223"/>
    </a:custClr>
    <a:custClr name="TR Black">
      <a:srgbClr val="000000"/>
    </a:custClr>
    <a:custClr name="TR Grey 1">
      <a:srgbClr val="F9F7F5"/>
    </a:custClr>
    <a:custClr name="TR Grey 2">
      <a:srgbClr val="E5E5E5"/>
    </a:custClr>
    <a:custClr name="TR Grey 3">
      <a:srgbClr val="9F9F9F"/>
    </a:custClr>
    <a:custClr name="TR Grey 4">
      <a:srgbClr val="7A7A7A"/>
    </a:custClr>
  </a:custClrLst>
  <a:extLst>
    <a:ext uri="{05A4C25C-085E-4340-85A3-A5531E510DB2}">
      <thm15:themeFamily xmlns:thm15="http://schemas.microsoft.com/office/thememl/2012/main" name="TR_Light_Template" id="{06A30D43-E7CD-0A4C-A04B-D5D118CA50E3}" vid="{B95C2F74-C600-4446-A30F-EFB948D3D6E3}"/>
    </a:ext>
  </a:extLst>
</a:theme>
</file>

<file path=ppt/theme/theme2.xml><?xml version="1.0" encoding="utf-8"?>
<a:theme xmlns:a="http://schemas.openxmlformats.org/drawingml/2006/main" name="1_TR Theme 2024 Parent">
  <a:themeElements>
    <a:clrScheme name="TR Theme 2.0">
      <a:dk1>
        <a:srgbClr val="000000"/>
      </a:dk1>
      <a:lt1>
        <a:srgbClr val="FFFFFF"/>
      </a:lt1>
      <a:dk2>
        <a:srgbClr val="D64000"/>
      </a:dk2>
      <a:lt2>
        <a:srgbClr val="F8EADD"/>
      </a:lt2>
      <a:accent1>
        <a:srgbClr val="D64000"/>
      </a:accent1>
      <a:accent2>
        <a:srgbClr val="123121"/>
      </a:accent2>
      <a:accent3>
        <a:srgbClr val="D4792A"/>
      </a:accent3>
      <a:accent4>
        <a:srgbClr val="4DB299"/>
      </a:accent4>
      <a:accent5>
        <a:srgbClr val="8FCB64"/>
      </a:accent5>
      <a:accent6>
        <a:srgbClr val="212322"/>
      </a:accent6>
      <a:hlink>
        <a:srgbClr val="1A7EE5"/>
      </a:hlink>
      <a:folHlink>
        <a:srgbClr val="4DB299"/>
      </a:folHlink>
    </a:clrScheme>
    <a:fontScheme name="Thomson Reuters Clario">
      <a:majorFont>
        <a:latin typeface="Clario Medium"/>
        <a:ea typeface=""/>
        <a:cs typeface=""/>
      </a:majorFont>
      <a:minorFont>
        <a:latin typeface="Clari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 Dark Gold">
      <a:srgbClr val="E9B045"/>
    </a:custClr>
    <a:custClr name="TR Dark Amber">
      <a:srgbClr val="D4792A"/>
    </a:custClr>
    <a:custClr name="TR Dark Sky">
      <a:srgbClr val="1A7EE5"/>
    </a:custClr>
    <a:custClr name="TR Dark Teal">
      <a:srgbClr val="4DB299"/>
    </a:custClr>
    <a:custClr name="TR Dark Lime">
      <a:srgbClr val="8FCB64"/>
    </a:custClr>
    <a:custClr name="TR Light Gold">
      <a:srgbClr val="FCF2DA"/>
    </a:custClr>
    <a:custClr name="TR Light Amber">
      <a:srgbClr val="F8EADD"/>
    </a:custClr>
    <a:custClr name="TR Light Sky">
      <a:srgbClr val="E3F1FD"/>
    </a:custClr>
    <a:custClr name="TR Light Teal">
      <a:srgbClr val="E3F3EE"/>
    </a:custClr>
    <a:custClr name="TR Light Lime">
      <a:srgbClr val="E1F4CD"/>
    </a:custClr>
    <a:custClr name="TR Orange">
      <a:srgbClr val="D64000"/>
    </a:custClr>
    <a:custClr name="TR Green">
      <a:srgbClr val="123021"/>
    </a:custClr>
    <a:custClr name="TR White">
      <a:srgbClr val="FFFFFF"/>
    </a:custClr>
    <a:custClr name="TR Graphite">
      <a:srgbClr val="212223"/>
    </a:custClr>
    <a:custClr name="TR Black">
      <a:srgbClr val="000000"/>
    </a:custClr>
    <a:custClr name="TR Grey 1">
      <a:srgbClr val="F9F7F5"/>
    </a:custClr>
    <a:custClr name="TR Grey 2">
      <a:srgbClr val="E5E5E5"/>
    </a:custClr>
    <a:custClr name="TR Grey 3">
      <a:srgbClr val="9F9F9F"/>
    </a:custClr>
    <a:custClr name="TR Grey 4">
      <a:srgbClr val="7A7A7A"/>
    </a:custClr>
  </a:custClrLst>
  <a:extLst>
    <a:ext uri="{05A4C25C-085E-4340-85A3-A5531E510DB2}">
      <thm15:themeFamily xmlns:thm15="http://schemas.microsoft.com/office/thememl/2012/main" name="TR_Light_Template" id="{06A30D43-E7CD-0A4C-A04B-D5D118CA50E3}" vid="{BAEE68F1-4FDA-F941-B613-7A31E497F0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lari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lari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119A035BB4A4D99B34082FD31F223" ma:contentTypeVersion="4" ma:contentTypeDescription="Create a new document." ma:contentTypeScope="" ma:versionID="fba9e821f52983dfe68aff24e8ab022b">
  <xsd:schema xmlns:xsd="http://www.w3.org/2001/XMLSchema" xmlns:xs="http://www.w3.org/2001/XMLSchema" xmlns:p="http://schemas.microsoft.com/office/2006/metadata/properties" xmlns:ns2="1c84282f-c6f3-44d4-8763-15237dd7a8dc" targetNamespace="http://schemas.microsoft.com/office/2006/metadata/properties" ma:root="true" ma:fieldsID="54161227cf79d08ed4468f742c57e3fe" ns2:_="">
    <xsd:import namespace="1c84282f-c6f3-44d4-8763-15237dd7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4282f-c6f3-44d4-8763-15237dd7a8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CA8E8-E007-4AD4-940A-74AB96262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3AE6E-1F69-4DCA-B115-A766511EC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4282f-c6f3-44d4-8763-15237dd7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TR_Light_Template</Template>
  <TotalTime>1906</TotalTime>
  <Words>1736</Words>
  <Application>Microsoft Office PowerPoint</Application>
  <PresentationFormat>Widescreen</PresentationFormat>
  <Paragraphs>187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Clario</vt:lpstr>
      <vt:lpstr>Clario Light</vt:lpstr>
      <vt:lpstr>Clario Air</vt:lpstr>
      <vt:lpstr>Clario Thin</vt:lpstr>
      <vt:lpstr>Clario Black</vt:lpstr>
      <vt:lpstr>Arial</vt:lpstr>
      <vt:lpstr>Clario Medium</vt:lpstr>
      <vt:lpstr>TR Theme 2024 Parent</vt:lpstr>
      <vt:lpstr>1_TR Theme 2024 Parent</vt:lpstr>
      <vt:lpstr>DIRF 2025</vt:lpstr>
      <vt:lpstr>Quem está obrigado a enviar?</vt:lpstr>
      <vt:lpstr>Qual o prazo para envio?</vt:lpstr>
      <vt:lpstr>Quais informações enviadas?</vt:lpstr>
      <vt:lpstr>Qual o fato gerador da DIRF? </vt:lpstr>
      <vt:lpstr>Existe DIRF sem movimento?</vt:lpstr>
      <vt:lpstr>Extinção da DIRF</vt:lpstr>
      <vt:lpstr>Sistema está atualizado para gerar o arquivo DIRF 2025?</vt:lpstr>
      <vt:lpstr>DIRF – Matriz e Filial </vt:lpstr>
      <vt:lpstr>Como gerar o arquivo DIRF no módulo Folha? </vt:lpstr>
      <vt:lpstr>Onde baixar o validador DIRF 2025?</vt:lpstr>
      <vt:lpstr>Principais erros </vt:lpstr>
      <vt:lpstr>“DIRF SEM DADOS PARA EMITIR”</vt:lpstr>
      <vt:lpstr>“Telefone inválido” e “Fax inválido”</vt:lpstr>
      <vt:lpstr>'RTPO - Valor não previsto para este campo' e 'RNI - Registro Não Identificado'</vt:lpstr>
      <vt:lpstr>“Erros BPFDEC Linha não termina com delimitador pipe "|“”</vt:lpstr>
      <vt:lpstr>Como conferir? </vt:lpstr>
      <vt:lpstr>Principais relatórios para conferência da DIRF</vt:lpstr>
      <vt:lpstr>Apresentação do PowerPoint</vt:lpstr>
      <vt:lpstr>O que pode ocasionar diferença na DIRF? </vt:lpstr>
      <vt:lpstr>Apresentação do PowerPoint</vt:lpstr>
      <vt:lpstr>Apresentação do PowerPoint</vt:lpstr>
      <vt:lpstr>Incidência IRRF adiantamento salarial correta</vt:lpstr>
      <vt:lpstr>Incidência IRRF adiantamento salarial correta </vt:lpstr>
      <vt:lpstr>Incidência IRRF adiantamento incorreta</vt:lpstr>
      <vt:lpstr>Apresentação do PowerPoint</vt:lpstr>
      <vt:lpstr>Diferença no valor de 13º demonstrado na DIRF</vt:lpstr>
      <vt:lpstr>Apresentação do PowerPoint</vt:lpstr>
      <vt:lpstr>Conferência do Comprovante de Rendimentos</vt:lpstr>
      <vt:lpstr>Conferência do Comprovante de Rendimentos</vt:lpstr>
      <vt:lpstr>Conferência do Comprovante de Rendimentos</vt:lpstr>
      <vt:lpstr>Diferença no valor do plano de saúde, como conferir?</vt:lpstr>
      <vt:lpstr>Diferença no valor do plano de saúde, como conferir?</vt:lpstr>
      <vt:lpstr>Diferença no valor do plano de saúde, como conferir?</vt:lpstr>
      <vt:lpstr>Diferença no valor do plano de saúde, como conferir?</vt:lpstr>
      <vt:lpstr>Diferença no valor da pensão alimentícia, como conferir?</vt:lpstr>
      <vt:lpstr>Diferença no valor da pensão alimentícia, como conferir?</vt:lpstr>
      <vt:lpstr>Diferença no valor da pensão alimentícia, como conferir?</vt:lpstr>
      <vt:lpstr>Diferença no valor da pensão alimentícia, como conferir?</vt:lpstr>
      <vt:lpstr>Pensão gerando incorretamente quando há férias e folha mensal pagas na mesma competência</vt:lpstr>
      <vt:lpstr>Valor duplicado na DIRF, o que conferir?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Gomes, Giovana (LatAm)</dc:creator>
  <cp:lastModifiedBy>De Almeida Ramos Filho, Sérgio Felipe (LatAm)</cp:lastModifiedBy>
  <cp:revision>2</cp:revision>
  <dcterms:created xsi:type="dcterms:W3CDTF">2025-01-18T21:52:23Z</dcterms:created>
  <dcterms:modified xsi:type="dcterms:W3CDTF">2025-01-27T17:21:22Z</dcterms:modified>
</cp:coreProperties>
</file>