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4"/>
    <p:sldMasterId id="2147483716" r:id="rId5"/>
  </p:sldMasterIdLst>
  <p:notesMasterIdLst>
    <p:notesMasterId r:id="rId16"/>
  </p:notesMasterIdLst>
  <p:handoutMasterIdLst>
    <p:handoutMasterId r:id="rId17"/>
  </p:handoutMasterIdLst>
  <p:sldIdLst>
    <p:sldId id="297" r:id="rId6"/>
    <p:sldId id="315" r:id="rId7"/>
    <p:sldId id="318" r:id="rId8"/>
    <p:sldId id="321" r:id="rId9"/>
    <p:sldId id="320" r:id="rId10"/>
    <p:sldId id="322" r:id="rId11"/>
    <p:sldId id="323" r:id="rId12"/>
    <p:sldId id="332" r:id="rId13"/>
    <p:sldId id="331" r:id="rId14"/>
    <p:sldId id="312" r:id="rId15"/>
  </p:sldIdLst>
  <p:sldSz cx="12192000" cy="6858000"/>
  <p:notesSz cx="6670675" cy="9802813"/>
  <p:embeddedFontLst>
    <p:embeddedFont>
      <p:font typeface="Clario" panose="020B0503030300000000" pitchFamily="34" charset="0"/>
      <p:regular r:id="rId18"/>
      <p:bold r:id="rId19"/>
      <p:italic r:id="rId20"/>
      <p:boldItalic r:id="rId21"/>
    </p:embeddedFont>
    <p:embeddedFont>
      <p:font typeface="Clario Air" panose="020B0203030300000000" pitchFamily="34" charset="0"/>
      <p:regular r:id="rId22"/>
      <p:italic r:id="rId23"/>
    </p:embeddedFont>
    <p:embeddedFont>
      <p:font typeface="Clario Black" panose="020B0A03030300000000" pitchFamily="34" charset="0"/>
      <p:bold r:id="rId24"/>
      <p:italic r:id="rId25"/>
      <p:boldItalic r:id="rId26"/>
    </p:embeddedFont>
    <p:embeddedFont>
      <p:font typeface="Clario Light" panose="020B0403030300000000" pitchFamily="34" charset="0"/>
      <p:regular r:id="rId27"/>
      <p:italic r:id="rId28"/>
    </p:embeddedFont>
    <p:embeddedFont>
      <p:font typeface="Clario Medium" panose="020B0603030300000000" pitchFamily="34" charset="0"/>
      <p:regular r:id="rId29"/>
      <p:italic r:id="rId30"/>
    </p:embeddedFont>
    <p:embeddedFont>
      <p:font typeface="Clario Thin" panose="020B0303030300000000" pitchFamily="34" charset="0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94FBA6-650E-48F8-BEF2-5883898F6B96}" v="1823" dt="2025-01-10T13:37:32.496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272520-44ED-AF00-91F4-BCD5FCD9B0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8F3FD-942D-DE2A-4EC2-A7C99B578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18FDC-08D8-451E-948C-290C579D42F6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D40CF-83B1-975C-874B-7AEC1D8344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23C44-2DD4-0D7D-ACAA-FD8B74206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505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BCF6-95D0-4825-AA21-E48A59462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B9401-B6F7-0D40-8CCD-5465CCE2B952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1225550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068" y="4717604"/>
            <a:ext cx="5336540" cy="38598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505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A0B42-299A-9341-97CF-DCDF12CC14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9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50568FEB-6B72-0B1C-92F4-5E7DABA34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457199"/>
            <a:ext cx="11277600" cy="5597411"/>
          </a:xfrm>
          <a:custGeom>
            <a:avLst/>
            <a:gdLst>
              <a:gd name="connsiteX0" fmla="*/ 0 w 11734800"/>
              <a:gd name="connsiteY0" fmla="*/ 0 h 5504012"/>
              <a:gd name="connsiteX1" fmla="*/ 11734800 w 11734800"/>
              <a:gd name="connsiteY1" fmla="*/ 0 h 5504012"/>
              <a:gd name="connsiteX2" fmla="*/ 11734800 w 11734800"/>
              <a:gd name="connsiteY2" fmla="*/ 5504012 h 5504012"/>
              <a:gd name="connsiteX3" fmla="*/ 0 w 11734800"/>
              <a:gd name="connsiteY3" fmla="*/ 5504012 h 5504012"/>
              <a:gd name="connsiteX4" fmla="*/ 0 w 11734800"/>
              <a:gd name="connsiteY4" fmla="*/ 0 h 5504012"/>
              <a:gd name="connsiteX0" fmla="*/ 0 w 11734800"/>
              <a:gd name="connsiteY0" fmla="*/ 0 h 5504017"/>
              <a:gd name="connsiteX1" fmla="*/ 11734800 w 11734800"/>
              <a:gd name="connsiteY1" fmla="*/ 0 h 5504017"/>
              <a:gd name="connsiteX2" fmla="*/ 11734800 w 11734800"/>
              <a:gd name="connsiteY2" fmla="*/ 5504012 h 5504017"/>
              <a:gd name="connsiteX3" fmla="*/ 5138057 w 11734800"/>
              <a:gd name="connsiteY3" fmla="*/ 5063141 h 5504017"/>
              <a:gd name="connsiteX4" fmla="*/ 0 w 11734800"/>
              <a:gd name="connsiteY4" fmla="*/ 5504012 h 5504017"/>
              <a:gd name="connsiteX5" fmla="*/ 0 w 11734800"/>
              <a:gd name="connsiteY5" fmla="*/ 0 h 5504017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0 w 11734800"/>
              <a:gd name="connsiteY4" fmla="*/ 55040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6176388"/>
              <a:gd name="connsiteX1" fmla="*/ 11734800 w 11734800"/>
              <a:gd name="connsiteY1" fmla="*/ 0 h 6176388"/>
              <a:gd name="connsiteX2" fmla="*/ 11734800 w 11734800"/>
              <a:gd name="connsiteY2" fmla="*/ 6176355 h 6176388"/>
              <a:gd name="connsiteX3" fmla="*/ 5094515 w 11734800"/>
              <a:gd name="connsiteY3" fmla="*/ 5520341 h 6176388"/>
              <a:gd name="connsiteX4" fmla="*/ 5083629 w 11734800"/>
              <a:gd name="connsiteY4" fmla="*/ 1955269 h 6176388"/>
              <a:gd name="connsiteX5" fmla="*/ 0 w 11734800"/>
              <a:gd name="connsiteY5" fmla="*/ 1960712 h 6176388"/>
              <a:gd name="connsiteX6" fmla="*/ 0 w 11734800"/>
              <a:gd name="connsiteY6" fmla="*/ 0 h 6176388"/>
              <a:gd name="connsiteX0" fmla="*/ 0 w 11734800"/>
              <a:gd name="connsiteY0" fmla="*/ 0 h 5807299"/>
              <a:gd name="connsiteX1" fmla="*/ 11734800 w 11734800"/>
              <a:gd name="connsiteY1" fmla="*/ 0 h 5807299"/>
              <a:gd name="connsiteX2" fmla="*/ 11721585 w 11734800"/>
              <a:gd name="connsiteY2" fmla="*/ 5807226 h 5807299"/>
              <a:gd name="connsiteX3" fmla="*/ 5094515 w 11734800"/>
              <a:gd name="connsiteY3" fmla="*/ 5520341 h 5807299"/>
              <a:gd name="connsiteX4" fmla="*/ 5083629 w 11734800"/>
              <a:gd name="connsiteY4" fmla="*/ 1955269 h 5807299"/>
              <a:gd name="connsiteX5" fmla="*/ 0 w 11734800"/>
              <a:gd name="connsiteY5" fmla="*/ 1960712 h 5807299"/>
              <a:gd name="connsiteX6" fmla="*/ 0 w 11734800"/>
              <a:gd name="connsiteY6" fmla="*/ 0 h 5807299"/>
              <a:gd name="connsiteX0" fmla="*/ 0 w 11734800"/>
              <a:gd name="connsiteY0" fmla="*/ 0 h 5810372"/>
              <a:gd name="connsiteX1" fmla="*/ 11734800 w 11734800"/>
              <a:gd name="connsiteY1" fmla="*/ 0 h 5810372"/>
              <a:gd name="connsiteX2" fmla="*/ 11721585 w 11734800"/>
              <a:gd name="connsiteY2" fmla="*/ 5807226 h 5810372"/>
              <a:gd name="connsiteX3" fmla="*/ 5081301 w 11734800"/>
              <a:gd name="connsiteY3" fmla="*/ 5810372 h 5810372"/>
              <a:gd name="connsiteX4" fmla="*/ 5083629 w 11734800"/>
              <a:gd name="connsiteY4" fmla="*/ 1955269 h 5810372"/>
              <a:gd name="connsiteX5" fmla="*/ 0 w 11734800"/>
              <a:gd name="connsiteY5" fmla="*/ 1960712 h 5810372"/>
              <a:gd name="connsiteX6" fmla="*/ 0 w 11734800"/>
              <a:gd name="connsiteY6" fmla="*/ 0 h 581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4800" h="5810372">
                <a:moveTo>
                  <a:pt x="0" y="0"/>
                </a:moveTo>
                <a:lnTo>
                  <a:pt x="11734800" y="0"/>
                </a:lnTo>
                <a:lnTo>
                  <a:pt x="11721585" y="5807226"/>
                </a:lnTo>
                <a:lnTo>
                  <a:pt x="5081301" y="5810372"/>
                </a:lnTo>
                <a:cubicBezTo>
                  <a:pt x="5077672" y="4636529"/>
                  <a:pt x="5087258" y="3129112"/>
                  <a:pt x="5083629" y="1955269"/>
                </a:cubicBezTo>
                <a:cubicBezTo>
                  <a:pt x="5145315" y="1967969"/>
                  <a:pt x="3629" y="1969784"/>
                  <a:pt x="0" y="1960712"/>
                </a:cubicBezTo>
                <a:lnTo>
                  <a:pt x="0" y="0"/>
                </a:lnTo>
                <a:close/>
              </a:path>
            </a:pathLst>
          </a:custGeom>
          <a:solidFill>
            <a:srgbClr val="F8EADD"/>
          </a:solidFill>
        </p:spPr>
        <p:txBody>
          <a:bodyPr/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r>
              <a:rPr lang="en-US"/>
              <a:t>Double click or select the thumbnail to insert your own photo.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8D925D5-CE17-6841-F185-3B2B0B30D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5900" y="149966"/>
            <a:ext cx="2628900" cy="228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1618875-1668-11B3-F3B3-162878A9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455542"/>
            <a:ext cx="4622800" cy="233602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0B6FCC5-BE63-289E-6D73-9806A4225E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935858"/>
            <a:ext cx="4521199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F950B-A4A4-FEF4-41B6-3E5771814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0700" y="5627939"/>
            <a:ext cx="1090715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B79519-36BC-721E-29C3-6B896B5E2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358" y="5794375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628202-1AB6-EFE4-8AED-BBCA894A8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358" y="6191323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pic>
        <p:nvPicPr>
          <p:cNvPr id="16" name="Thomson Reuters Logo">
            <a:extLst>
              <a:ext uri="{FF2B5EF4-FFF2-40B4-BE49-F238E27FC236}">
                <a16:creationId xmlns:a16="http://schemas.microsoft.com/office/drawing/2014/main" id="{F7308CD9-B98A-C44D-E18C-99A34DCEF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2115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4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8D925D5-CE17-6841-F185-3B2B0B30D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5900" y="149966"/>
            <a:ext cx="2628900" cy="228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REUTERS / Dominic </a:t>
            </a:r>
            <a:r>
              <a:rPr lang="en-US" noProof="0" err="1"/>
              <a:t>Ebenbichler</a:t>
            </a:r>
            <a:endParaRPr lang="en-US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8F6774-AC6F-50CE-84F7-93A6C9615C72}"/>
              </a:ext>
            </a:extLst>
          </p:cNvPr>
          <p:cNvGrpSpPr/>
          <p:nvPr userDrawn="1"/>
        </p:nvGrpSpPr>
        <p:grpSpPr>
          <a:xfrm>
            <a:off x="457200" y="455097"/>
            <a:ext cx="11277600" cy="5945703"/>
            <a:chOff x="457200" y="455097"/>
            <a:chExt cx="11277600" cy="59457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E2EB343-E2F1-B040-6AE4-5F0158C06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" y="455097"/>
              <a:ext cx="11277600" cy="594570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E2DFAD4-6C13-166A-5AFE-27AEAE3F9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57200" y="2286000"/>
              <a:ext cx="4884738" cy="411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7">
            <a:extLst>
              <a:ext uri="{FF2B5EF4-FFF2-40B4-BE49-F238E27FC236}">
                <a16:creationId xmlns:a16="http://schemas.microsoft.com/office/drawing/2014/main" id="{11618875-1668-11B3-F3B3-162878A9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455542"/>
            <a:ext cx="4622800" cy="233602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0B6FCC5-BE63-289E-6D73-9806A4225E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935858"/>
            <a:ext cx="4521199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F950B-A4A4-FEF4-41B6-3E5771814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0700" y="5627939"/>
            <a:ext cx="1090715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B79519-36BC-721E-29C3-6B896B5E2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358" y="5794375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628202-1AB6-EFE4-8AED-BBCA894A8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358" y="6191323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pic>
        <p:nvPicPr>
          <p:cNvPr id="6" name="Thomson Reuters Logo - White">
            <a:extLst>
              <a:ext uri="{FF2B5EF4-FFF2-40B4-BE49-F238E27FC236}">
                <a16:creationId xmlns:a16="http://schemas.microsoft.com/office/drawing/2014/main" id="{14EBFFDD-8AA5-09D0-9A45-60F5C28BED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7117" y="58985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6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AB3B8A-C87B-0518-8C10-33ED875A7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2192000" cy="585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Curved Waypoint">
            <a:extLst>
              <a:ext uri="{FF2B5EF4-FFF2-40B4-BE49-F238E27FC236}">
                <a16:creationId xmlns:a16="http://schemas.microsoft.com/office/drawing/2014/main" id="{D164DD43-D418-1ECA-FECC-694350DA2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83296" y="-784894"/>
            <a:ext cx="3114033" cy="1449001"/>
            <a:chOff x="-383296" y="-784894"/>
            <a:chExt cx="3114033" cy="1449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FEB4BA0-60D0-809C-E64E-0301B904E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537099" y="444266"/>
              <a:ext cx="193638" cy="1936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5" name="Arc 18">
              <a:extLst>
                <a:ext uri="{FF2B5EF4-FFF2-40B4-BE49-F238E27FC236}">
                  <a16:creationId xmlns:a16="http://schemas.microsoft.com/office/drawing/2014/main" id="{361403E3-3CED-D6F1-196F-F3F2BC46D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551189">
              <a:off x="-383296" y="-784894"/>
              <a:ext cx="2968709" cy="1449001"/>
            </a:xfrm>
            <a:custGeom>
              <a:avLst/>
              <a:gdLst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2" fmla="*/ 2919411 w 5838822"/>
                <a:gd name="connsiteY2" fmla="*/ 1385888 h 2771775"/>
                <a:gd name="connsiteX3" fmla="*/ 2919411 w 5838822"/>
                <a:gd name="connsiteY3" fmla="*/ 0 h 2771775"/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0" fmla="*/ 0 w 2919411"/>
                <a:gd name="connsiteY0" fmla="*/ 139 h 1386027"/>
                <a:gd name="connsiteX1" fmla="*/ 2919411 w 2919411"/>
                <a:gd name="connsiteY1" fmla="*/ 1386027 h 1386027"/>
                <a:gd name="connsiteX2" fmla="*/ 0 w 2919411"/>
                <a:gd name="connsiteY2" fmla="*/ 1386027 h 1386027"/>
                <a:gd name="connsiteX3" fmla="*/ 0 w 2919411"/>
                <a:gd name="connsiteY3" fmla="*/ 139 h 1386027"/>
                <a:gd name="connsiteX0" fmla="*/ 0 w 2919411"/>
                <a:gd name="connsiteY0" fmla="*/ 139 h 1386027"/>
                <a:gd name="connsiteX1" fmla="*/ 2571742 w 2919411"/>
                <a:gd name="connsiteY1" fmla="*/ 736887 h 1386027"/>
                <a:gd name="connsiteX0" fmla="*/ 0 w 2919411"/>
                <a:gd name="connsiteY0" fmla="*/ 0 h 1385888"/>
                <a:gd name="connsiteX1" fmla="*/ 2919411 w 2919411"/>
                <a:gd name="connsiteY1" fmla="*/ 1385888 h 1385888"/>
                <a:gd name="connsiteX2" fmla="*/ 0 w 2919411"/>
                <a:gd name="connsiteY2" fmla="*/ 1385888 h 1385888"/>
                <a:gd name="connsiteX3" fmla="*/ 0 w 2919411"/>
                <a:gd name="connsiteY3" fmla="*/ 0 h 1385888"/>
                <a:gd name="connsiteX0" fmla="*/ 0 w 2919411"/>
                <a:gd name="connsiteY0" fmla="*/ 0 h 1385888"/>
                <a:gd name="connsiteX1" fmla="*/ 2571742 w 2919411"/>
                <a:gd name="connsiteY1" fmla="*/ 736748 h 138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9411" h="1385888" stroke="0" extrusionOk="0">
                  <a:moveTo>
                    <a:pt x="0" y="0"/>
                  </a:moveTo>
                  <a:cubicBezTo>
                    <a:pt x="1612346" y="0"/>
                    <a:pt x="2919411" y="620483"/>
                    <a:pt x="2919411" y="1385888"/>
                  </a:cubicBezTo>
                  <a:lnTo>
                    <a:pt x="0" y="1385888"/>
                  </a:lnTo>
                  <a:lnTo>
                    <a:pt x="0" y="0"/>
                  </a:lnTo>
                  <a:close/>
                </a:path>
                <a:path w="2919411" h="1385888" fill="none">
                  <a:moveTo>
                    <a:pt x="0" y="0"/>
                  </a:moveTo>
                  <a:cubicBezTo>
                    <a:pt x="1612346" y="0"/>
                    <a:pt x="2451201" y="580170"/>
                    <a:pt x="2571742" y="736748"/>
                  </a:cubicBezTo>
                </a:path>
              </a:pathLst>
            </a:custGeom>
            <a:ln w="603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Clario" panose="020B0503030300000000" pitchFamily="34" charset="0"/>
              </a:endParaRPr>
            </a:p>
          </p:txBody>
        </p:sp>
      </p:grpSp>
      <p:grpSp>
        <p:nvGrpSpPr>
          <p:cNvPr id="9" name="Straight Waypoint">
            <a:extLst>
              <a:ext uri="{FF2B5EF4-FFF2-40B4-BE49-F238E27FC236}">
                <a16:creationId xmlns:a16="http://schemas.microsoft.com/office/drawing/2014/main" id="{1F6B5FFA-4243-BA49-BD84-30A1020E1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47" y="791566"/>
            <a:ext cx="3947469" cy="193638"/>
            <a:chOff x="314558" y="2076116"/>
            <a:chExt cx="3947469" cy="193638"/>
          </a:xfrm>
          <a:solidFill>
            <a:schemeClr val="tx2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C291E1-259A-7451-D7AB-2B55F25380D3}"/>
                </a:ext>
              </a:extLst>
            </p:cNvPr>
            <p:cNvSpPr/>
            <p:nvPr/>
          </p:nvSpPr>
          <p:spPr>
            <a:xfrm>
              <a:off x="314558" y="2148155"/>
              <a:ext cx="3850649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2F56D4B-81F0-FD1E-4F34-356F35FAAA87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Straight Waypoint">
            <a:extLst>
              <a:ext uri="{FF2B5EF4-FFF2-40B4-BE49-F238E27FC236}">
                <a16:creationId xmlns:a16="http://schemas.microsoft.com/office/drawing/2014/main" id="{B4A8ED1C-1748-7CCD-D488-BA7E10438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25582"/>
            <a:ext cx="926755" cy="193638"/>
            <a:chOff x="3335272" y="2076116"/>
            <a:chExt cx="926755" cy="193638"/>
          </a:xfrm>
          <a:solidFill>
            <a:schemeClr val="tx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5FEE16-4733-9A7D-C062-DD02F7F0BCFB}"/>
                </a:ext>
              </a:extLst>
            </p:cNvPr>
            <p:cNvSpPr/>
            <p:nvPr/>
          </p:nvSpPr>
          <p:spPr>
            <a:xfrm>
              <a:off x="3335272" y="2150706"/>
              <a:ext cx="829936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55A8420-592E-B643-2ACE-E740E770E4CF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4AD9196-B756-4133-C7E5-C1BEF52CFE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7103" y="444266"/>
            <a:ext cx="182769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AE57AAE-0A70-1649-B929-9049758F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837" y="1657350"/>
            <a:ext cx="7782048" cy="1885950"/>
          </a:xfrm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E1F4CD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4209D98-20A6-16EF-8674-32EA7B087C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8798" y="3816597"/>
            <a:ext cx="7782048" cy="7921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73B6632-8D9A-D479-41AB-A22FA31E1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8798" y="5027178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1B34F9-9854-3244-304E-74C491AA6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854700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CF950526-7137-3D6E-D1C3-D90B065C1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_r.way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adial Waypoint - Dark Teal">
            <a:extLst>
              <a:ext uri="{FF2B5EF4-FFF2-40B4-BE49-F238E27FC236}">
                <a16:creationId xmlns:a16="http://schemas.microsoft.com/office/drawing/2014/main" id="{1A7BCCA9-D1B5-7B57-0F28-9FBB8C1A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3E2F0A-3826-3EA2-8F31-AEB3961D7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57463"/>
            <a:ext cx="1277938" cy="423644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C9C97F2-E142-73DA-8B1D-763001A1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5" y="2624858"/>
            <a:ext cx="1120858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D02AFC8-58A1-6DEE-B14D-1FF1AC13B3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1708" y="3637801"/>
            <a:ext cx="11208584" cy="13705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317B3-27D4-3A22-C2B8-540AB45C3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53099"/>
            <a:ext cx="4228549" cy="11049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900" b="0" i="0">
              <a:latin typeface="Clario" panose="020B0503030300000000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2355E-DE9D-F743-F31A-CB33D679ED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326" y="6048104"/>
            <a:ext cx="3030537" cy="3406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Presenter name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859FBD-8BD4-9700-83EE-8AC5D24F8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228549" y="5753099"/>
            <a:ext cx="7963451" cy="11049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900" b="0" i="0">
              <a:latin typeface="Clario" panose="020B0503030300000000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3C2379D-902F-7A00-B4DA-410BAF7724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8664" y="6000496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56A8F6D-285C-D630-F8DF-5A7AD12D77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8665" y="6388715"/>
            <a:ext cx="3030537" cy="34061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</p:spTree>
    <p:extLst>
      <p:ext uri="{BB962C8B-B14F-4D97-AF65-F5344CB8AC3E}">
        <p14:creationId xmlns:p14="http://schemas.microsoft.com/office/powerpoint/2010/main" val="260975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_l.way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105779-27CA-DDD0-7CCC-04E129676E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02676" y="457200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cxnSp>
        <p:nvCxnSpPr>
          <p:cNvPr id="3" name="Linear Waypoint">
            <a:extLst>
              <a:ext uri="{FF2B5EF4-FFF2-40B4-BE49-F238E27FC236}">
                <a16:creationId xmlns:a16="http://schemas.microsoft.com/office/drawing/2014/main" id="{B4D6A1E1-1968-A0A7-3CB2-F69E71F7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0" y="973424"/>
            <a:ext cx="9144000" cy="0"/>
          </a:xfrm>
          <a:prstGeom prst="straightConnector1">
            <a:avLst/>
          </a:prstGeom>
          <a:ln w="63500">
            <a:solidFill>
              <a:schemeClr val="accent1"/>
            </a:solidFill>
            <a:headEnd type="oval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near Waypoint 2">
            <a:extLst>
              <a:ext uri="{FF2B5EF4-FFF2-40B4-BE49-F238E27FC236}">
                <a16:creationId xmlns:a16="http://schemas.microsoft.com/office/drawing/2014/main" id="{06E60783-3AAC-25F3-D887-D0EF16DB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431004"/>
            <a:ext cx="9840686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7">
            <a:extLst>
              <a:ext uri="{FF2B5EF4-FFF2-40B4-BE49-F238E27FC236}">
                <a16:creationId xmlns:a16="http://schemas.microsoft.com/office/drawing/2014/main" id="{BBFBA7DF-2DE5-B069-088A-5E368A84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475" y="2986915"/>
            <a:ext cx="9305925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2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F446EF7-3351-5D45-7281-D424A0F1C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84475" y="3835593"/>
            <a:ext cx="5680723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6" name="Linear Waypoint 3">
            <a:extLst>
              <a:ext uri="{FF2B5EF4-FFF2-40B4-BE49-F238E27FC236}">
                <a16:creationId xmlns:a16="http://schemas.microsoft.com/office/drawing/2014/main" id="{84A77AD4-B3FE-A5A8-EDD9-CFB7B7302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3888584"/>
            <a:ext cx="2177143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near Waypoint 4">
            <a:extLst>
              <a:ext uri="{FF2B5EF4-FFF2-40B4-BE49-F238E27FC236}">
                <a16:creationId xmlns:a16="http://schemas.microsoft.com/office/drawing/2014/main" id="{B6B23F72-1F7A-E2F1-D94D-CDDB6EFA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346165"/>
            <a:ext cx="7837714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D70722-07B5-8F11-D065-962F3AF2DB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0031" y="5618179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5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vider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adial Waypoint" descr="A black background with gold lines&#10;&#10;Description automatically generated">
            <a:extLst>
              <a:ext uri="{FF2B5EF4-FFF2-40B4-BE49-F238E27FC236}">
                <a16:creationId xmlns:a16="http://schemas.microsoft.com/office/drawing/2014/main" id="{BDDAC890-70C2-99AB-C22B-B991A0954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400" y="2210205"/>
            <a:ext cx="4775200" cy="243759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250970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0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vider_amb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adial Waypoint">
            <a:extLst>
              <a:ext uri="{FF2B5EF4-FFF2-40B4-BE49-F238E27FC236}">
                <a16:creationId xmlns:a16="http://schemas.microsoft.com/office/drawing/2014/main" id="{BFD9086C-FF5C-C097-2E51-3629927B0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0537" y="3154234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vider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5378"/>
            <a:ext cx="1277938" cy="423644"/>
          </a:xfrm>
          <a:prstGeom prst="rect">
            <a:avLst/>
          </a:prstGeom>
        </p:spPr>
      </p:pic>
      <p:pic>
        <p:nvPicPr>
          <p:cNvPr id="3" name="Radial Waypoint">
            <a:extLst>
              <a:ext uri="{FF2B5EF4-FFF2-40B4-BE49-F238E27FC236}">
                <a16:creationId xmlns:a16="http://schemas.microsoft.com/office/drawing/2014/main" id="{5FD8B28A-0771-8809-8950-E1FEEDF6A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238" y="3556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076001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vider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adial Waypoint">
            <a:extLst>
              <a:ext uri="{FF2B5EF4-FFF2-40B4-BE49-F238E27FC236}">
                <a16:creationId xmlns:a16="http://schemas.microsoft.com/office/drawing/2014/main" id="{634B683E-F82C-0B50-D294-BAEB1A74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3631" y="2413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5500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vider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245378"/>
            <a:ext cx="1277938" cy="423644"/>
          </a:xfrm>
          <a:prstGeom prst="rect">
            <a:avLst/>
          </a:prstGeom>
        </p:spPr>
      </p:pic>
      <p:pic>
        <p:nvPicPr>
          <p:cNvPr id="3" name="Radial Waypoint">
            <a:extLst>
              <a:ext uri="{FF2B5EF4-FFF2-40B4-BE49-F238E27FC236}">
                <a16:creationId xmlns:a16="http://schemas.microsoft.com/office/drawing/2014/main" id="{AECC7D9E-6BC3-4239-BB37-E0F870991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6" y="4213777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19662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933711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5349DA-0412-19F0-1603-527B4569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Thomson Reuters Logo">
            <a:extLst>
              <a:ext uri="{FF2B5EF4-FFF2-40B4-BE49-F238E27FC236}">
                <a16:creationId xmlns:a16="http://schemas.microsoft.com/office/drawing/2014/main" id="{5AB0340C-0AF0-971C-2F1C-26046A8FE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9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D3D332A6-B7DA-B2EC-9939-A4285C9F7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822" y="1490367"/>
            <a:ext cx="3229178" cy="4985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spc="0" baseline="0"/>
            </a:lvl1pPr>
          </a:lstStyle>
          <a:p>
            <a:r>
              <a:rPr lang="en-US" noProof="0"/>
              <a:t>Contents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21B03AC-E7C2-6B21-E6C2-5FCDD3BBB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437" y="2290917"/>
            <a:ext cx="3229177" cy="3583241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600"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Clario" panose="020B0503030300000000" pitchFamily="34" charset="0"/>
              <a:buNone/>
              <a:tabLst/>
              <a:defRPr/>
            </a:pPr>
            <a:r>
              <a:rPr lang="en-US" noProof="0"/>
              <a:t>Insert opening paragraph here.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F63C4D-803F-90D2-B58D-0E5CB98C6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09507" y="1490367"/>
            <a:ext cx="0" cy="43837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FAE2160-67FA-8F18-E35A-51F398939F7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55015" y="1485900"/>
            <a:ext cx="7179783" cy="438379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169863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Clario" panose="020B0503030300000000" pitchFamily="34" charset="0"/>
              <a:buChar char="•"/>
              <a:tabLst/>
              <a:defRPr b="0" i="0">
                <a:latin typeface="+mn-lt"/>
              </a:defRPr>
            </a:lvl1pPr>
            <a:lvl2pPr marL="576263" indent="-2381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2pPr>
            <a:lvl3pPr marL="801688" indent="-2254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3pPr>
          </a:lstStyle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1"/>
            <a:r>
              <a:rPr lang="en-US"/>
              <a:t>Agenda item here</a:t>
            </a:r>
          </a:p>
          <a:p>
            <a:pPr lvl="2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35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mall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mall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50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42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mall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50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mall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65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mall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5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46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rge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02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rge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19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rge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00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rge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24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rge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54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large headline_1c_photo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749F0F4D-3317-7D97-8CE0-1E2B871FF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39352"/>
            <a:ext cx="614600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C1BF9-7EA1-2A7D-9965-499A3E52D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848474" y="725500"/>
            <a:ext cx="4886325" cy="5258279"/>
          </a:xfrm>
          <a:prstGeom prst="rect">
            <a:avLst/>
          </a:prstGeom>
          <a:solidFill>
            <a:schemeClr val="bg2"/>
          </a:solidFill>
        </p:spPr>
        <p:txBody>
          <a:bodyPr anchor="b"/>
          <a:lstStyle>
            <a:lvl1pPr marL="0" indent="0" algn="r">
              <a:buNone/>
              <a:defRPr b="0" i="0">
                <a:latin typeface="Clario" panose="020B0503030300000000" pitchFamily="34" charset="0"/>
              </a:defRPr>
            </a:lvl1pPr>
          </a:lstStyle>
          <a:p>
            <a:r>
              <a:rPr lang="en-US"/>
              <a:t>Drop photo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FFE5DB2-ED9C-6C74-CB50-8FB5D336C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5900" y="469900"/>
            <a:ext cx="2628900" cy="255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Clario" panose="020B0503030300000000" pitchFamily="34" charset="0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199" y="1689100"/>
            <a:ext cx="6162675" cy="43088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29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alternative_Layout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>
            <a:extLst>
              <a:ext uri="{FF2B5EF4-FFF2-40B4-BE49-F238E27FC236}">
                <a16:creationId xmlns:a16="http://schemas.microsoft.com/office/drawing/2014/main" id="{599499A0-CCC6-853C-DD71-AE4147B74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60032"/>
            <a:ext cx="3606800" cy="1325563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sz="4400"/>
              <a:t>Alternative layout</a:t>
            </a:r>
            <a:br>
              <a:rPr lang="en-US" sz="4400"/>
            </a:br>
            <a:r>
              <a:rPr lang="en-US" sz="4400"/>
              <a:t>example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7F2CF02-C07C-5A4F-C8EF-143B53081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514796"/>
            <a:ext cx="3581401" cy="348317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06576" y="945303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B3139C2F-C1D4-3891-256D-1B462281AB9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78008" y="941788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07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old_statement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98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old_statement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8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old_statement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7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old_statement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83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old_statement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old_statemen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CA5F03-C354-8E3E-7E79-C9D86BD9C9C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E5F2B5-9F1E-E3B7-615F-0D6832023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1257207"/>
            <a:ext cx="7226300" cy="331479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Big statement or quote in large font would go here.</a:t>
            </a:r>
            <a:br>
              <a:rPr lang="en-US" noProof="0"/>
            </a:br>
            <a:r>
              <a:rPr lang="en-US" noProof="0"/>
              <a:t>Up to four lines. 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EC1CD6-C00E-7CE6-26F0-E59C184E21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974" y="4800782"/>
            <a:ext cx="3575050" cy="4540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A4E3-9808-DC26-8265-6AA62D79F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5600792"/>
            <a:ext cx="1049338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2F29560-F9DC-597E-E715-1D7FC3036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99400" y="1257300"/>
            <a:ext cx="3833626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4CCCB-EF51-A9AE-1550-7FF549E57D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840C4-A7F4-CDA4-04D2-E932644D93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4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62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96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6900A337-C9F4-11DD-3163-FA38A26D61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513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176587C-1B01-06C5-D038-BF3C7D0A5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20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9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14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64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555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764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42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small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6734F99-9B81-7B74-CA7B-DC56A214C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438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small headline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FCA1F95-2DEA-D76C-45A3-EF6411B2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539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small headline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5C5D640E-2E5E-7BCD-0E55-36E3B0FB2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659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small headline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A9198B4-708E-B675-7702-E05395E51D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036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small headline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99ACE23-541E-6631-BBB0-884A778B6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547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small headline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9AA4649-45A5-6711-3215-1562A3E93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33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8F5F81-F4F0-E091-7F1A-EC17EE921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446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099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ontent_heavy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3E44CB5-8701-6A8A-A280-6372FB880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09904" y="0"/>
            <a:ext cx="3782096" cy="6857999"/>
          </a:xfrm>
          <a:prstGeom prst="rect">
            <a:avLst/>
          </a:prstGeom>
          <a:solidFill>
            <a:srgbClr val="E3F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spc="0" noProof="0">
              <a:latin typeface="Clario" panose="020B0503030300000000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37623C-78EE-D351-6713-BDF2F4C44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65920BD-9F0C-0FD1-2E84-CBEB95F28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DFC7C633-35BB-80D6-B378-B3882A7588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76707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53CC043F-7A59-EABC-734A-847895FB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2642487-E2A8-A833-3983-144FC3628B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735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AE154F16-BE1F-996C-2ED1-9730D0D06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533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B34224B-4B5F-B845-CB6A-3D9BF661E025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99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CDACF820-4199-9598-B2EA-AFCEB3C29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469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42CAD3FC-ECB8-917E-1B01-7B82CD2F99C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735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67249FFC-96D7-0C9C-DC1E-9580F74DF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533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E1839597-C9AE-9AE1-14B6-D07722A9307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799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7F38BD2-B46E-CF4D-43E0-5C10C5CF5B9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482" y="1399491"/>
            <a:ext cx="3154318" cy="4551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 spc="0" baseline="0">
                <a:latin typeface="+mj-lt"/>
                <a:cs typeface="Clario Black" panose="020B0A03030300000000" pitchFamily="34" charset="0"/>
              </a:defRPr>
            </a:lvl1pPr>
          </a:lstStyle>
          <a:p>
            <a:pPr lvl="0"/>
            <a:r>
              <a:rPr lang="en-US" noProof="0"/>
              <a:t>Sub headline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FD4476B9-EC96-360F-AED5-6023B5406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595360" y="2286000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585452B-029F-5ADD-7CB5-E5572A24047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95360" y="3542400"/>
            <a:ext cx="3139440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200" b="0" i="0" dirty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pic>
        <p:nvPicPr>
          <p:cNvPr id="37" name="Thomson Reuters Logo">
            <a:extLst>
              <a:ext uri="{FF2B5EF4-FFF2-40B4-BE49-F238E27FC236}">
                <a16:creationId xmlns:a16="http://schemas.microsoft.com/office/drawing/2014/main" id="{FA2C69F7-6BAC-D164-F97C-96936F29B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D72A41F-3A5E-7A98-67E8-B71B489D30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50152" y="1391832"/>
            <a:ext cx="7677848" cy="7081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 noProof="0"/>
              <a:t>Body copy style. Enter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075817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small headline_3 photos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73C25-30DD-EEBF-7740-41C45C89B7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47206C-C8F2-3438-F7FC-043E54ED1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5BB5B85-F342-7730-6869-F1527D819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BD75510-D2DA-9E21-7047-14FBA34FDE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7573C45-717E-A185-54AD-B1ADC3204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305300" y="1506194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91F4FB8-507F-6BD1-C81F-D27D478E37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05300" y="4079843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677E0DB7-B230-09AD-245F-22BA62E2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280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92E966D-78B5-AB55-E626-4C7FDBE47EF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80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4EB873D-F2C2-8D8C-AE0E-F977B2AD07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5478136"/>
            <a:ext cx="8720138" cy="799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567F6-AE8B-8BAA-582A-8A0F5CE7F4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9EAF8-BCFB-3E97-3670-75EA7C6F7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77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23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0340C-0AF0-971C-2F1C-26046A8FE0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6FD67E-E91F-607C-5155-95813D21BD02}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E7FE4A-9B27-53AA-7B31-C90D350FD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E852C1-9E9C-989B-49B9-AA3821F87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8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D3D332A6-B7DA-B2EC-9939-A4285C9F7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822" y="1490367"/>
            <a:ext cx="3229178" cy="4985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spc="0" baseline="0"/>
            </a:lvl1pPr>
          </a:lstStyle>
          <a:p>
            <a:r>
              <a:rPr lang="en-US" noProof="0"/>
              <a:t>Contents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21B03AC-E7C2-6B21-E6C2-5FCDD3BBB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437" y="2290917"/>
            <a:ext cx="3229177" cy="3583241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600"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Clario" panose="020B0503030300000000" pitchFamily="34" charset="0"/>
              <a:buNone/>
              <a:tabLst/>
              <a:defRPr/>
            </a:pPr>
            <a:r>
              <a:rPr lang="en-US" noProof="0"/>
              <a:t>Insert opening paragraph here.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F63C4D-803F-90D2-B58D-0E5CB98C6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09507" y="1490367"/>
            <a:ext cx="0" cy="43837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FAE2160-67FA-8F18-E35A-51F398939F7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55015" y="1485900"/>
            <a:ext cx="7179783" cy="438379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169863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Clario" panose="020B0503030300000000" pitchFamily="34" charset="0"/>
              <a:buChar char="•"/>
              <a:tabLst/>
              <a:defRPr b="0" i="0">
                <a:latin typeface="+mn-lt"/>
              </a:defRPr>
            </a:lvl1pPr>
            <a:lvl2pPr marL="576263" indent="-2381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2pPr>
            <a:lvl3pPr marL="801688" indent="-2254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3pPr>
          </a:lstStyle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1"/>
            <a:r>
              <a:rPr lang="en-US"/>
              <a:t>Agenda item here</a:t>
            </a:r>
          </a:p>
          <a:p>
            <a:pPr lvl="2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670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mall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265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mall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748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760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mall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53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mall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053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mall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779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222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rge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463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rge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51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rge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5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rge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751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rge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411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large headline_1c_photo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749F0F4D-3317-7D97-8CE0-1E2B871FF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39352"/>
            <a:ext cx="614600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199" y="1689100"/>
            <a:ext cx="6162675" cy="43088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C1BF9-7EA1-2A7D-9965-499A3E52D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848474" y="725500"/>
            <a:ext cx="4886325" cy="5258279"/>
          </a:xfrm>
          <a:prstGeom prst="rect">
            <a:avLst/>
          </a:prstGeom>
          <a:solidFill>
            <a:schemeClr val="bg2"/>
          </a:solidFill>
        </p:spPr>
        <p:txBody>
          <a:bodyPr anchor="b"/>
          <a:lstStyle>
            <a:lvl1pPr marL="0" indent="0" algn="r">
              <a:buNone/>
              <a:defRPr b="0" i="0">
                <a:latin typeface="Clario" panose="020B0503030300000000" pitchFamily="34" charset="0"/>
              </a:defRPr>
            </a:lvl1pPr>
          </a:lstStyle>
          <a:p>
            <a:r>
              <a:rPr lang="en-US"/>
              <a:t>Drop photo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FFE5DB2-ED9C-6C74-CB50-8FB5D336C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5900" y="469900"/>
            <a:ext cx="2628900" cy="255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Clario" panose="020B0503030300000000" pitchFamily="34" charset="0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827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alternative_Layout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7F2CF02-C07C-5A4F-C8EF-143B53081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514796"/>
            <a:ext cx="3581401" cy="348317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06576" y="945303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B3139C2F-C1D4-3891-256D-1B462281AB9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78008" y="941788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80D9CA-9BD8-4697-8A31-DB54706A8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7C76E1-B339-3E64-1F36-C84E70E4D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927A72-C6B0-ED86-8CC2-43EEDE6EF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D0B43FE-1097-C466-E77F-C00B591C2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599" y="852063"/>
            <a:ext cx="3581401" cy="149203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sz="4400"/>
              <a:t>Alternative layout</a:t>
            </a:r>
            <a:br>
              <a:rPr lang="en-US" sz="4400"/>
            </a:br>
            <a:r>
              <a:rPr lang="en-US" sz="440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69467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old_statement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709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old_statement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09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old_statement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8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old_statement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135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old_statement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803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old_statemen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CA5F03-C354-8E3E-7E79-C9D86BD9C9C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E5F2B5-9F1E-E3B7-615F-0D6832023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1257207"/>
            <a:ext cx="7226300" cy="331479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Big statement or quote in large font would go here.</a:t>
            </a:r>
            <a:br>
              <a:rPr lang="en-US" noProof="0"/>
            </a:br>
            <a:r>
              <a:rPr lang="en-US" noProof="0"/>
              <a:t>Up to four lines. 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EC1CD6-C00E-7CE6-26F0-E59C184E21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974" y="4800782"/>
            <a:ext cx="3575050" cy="4540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A4E3-9808-DC26-8265-6AA62D79F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5600792"/>
            <a:ext cx="1049338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2F29560-F9DC-597E-E715-1D7FC3036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99400" y="1257300"/>
            <a:ext cx="3833626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4CCCB-EF51-A9AE-1550-7FF549E57D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840C4-A7F4-CDA4-04D2-E932644D93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711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615914-B221-3042-950C-7B50223E7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7EBA67-7C13-1170-ACBF-C34187435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22A2928-3783-5423-04E9-3D843604E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77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AF9AD8-55BC-411A-2B03-1D9B65868ED0}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FFDDB53-3C90-8A5B-6A9A-BA3BA918C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62CAF2-E0BC-9D91-1C4D-478208D00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267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6900A337-C9F4-11DD-3163-FA38A26D61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731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176587C-1B01-06C5-D038-BF3C7D0A5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68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957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583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469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835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647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733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small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86734F99-9B81-7B74-CA7B-DC56A214C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862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small headline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FCA1F95-2DEA-D76C-45A3-EF6411B2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51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small headline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C5D640E-2E5E-7BCD-0E55-36E3B0FB2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30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small headline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A9198B4-708E-B675-7702-E05395E51D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192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small headline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99ACE23-541E-6631-BBB0-884A778B6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443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small headline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9AA4649-45A5-6711-3215-1562A3E93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220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8F5F81-F4F0-E091-7F1A-EC17EE921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598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439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ontent_heavy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65920BD-9F0C-0FD1-2E84-CBEB95F28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DFC7C633-35BB-80D6-B378-B3882A7588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76707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53CC043F-7A59-EABC-734A-847895FB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2642487-E2A8-A833-3983-144FC3628B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735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AE154F16-BE1F-996C-2ED1-9730D0D06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533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B34224B-4B5F-B845-CB6A-3D9BF661E025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99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CDACF820-4199-9598-B2EA-AFCEB3C29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469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42CAD3FC-ECB8-917E-1B01-7B82CD2F99C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735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67249FFC-96D7-0C9C-DC1E-9580F74DF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533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E1839597-C9AE-9AE1-14B6-D07722A9307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799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44CB5-8701-6A8A-A280-6372FB880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09904" y="0"/>
            <a:ext cx="3782096" cy="6857999"/>
          </a:xfrm>
          <a:prstGeom prst="rect">
            <a:avLst/>
          </a:prstGeom>
          <a:solidFill>
            <a:srgbClr val="E3F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spc="0" noProof="0">
              <a:latin typeface="Clario" panose="020B0503030300000000" pitchFamily="34" charset="0"/>
            </a:endParaRP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7F38BD2-B46E-CF4D-43E0-5C10C5CF5B9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482" y="1399491"/>
            <a:ext cx="3154318" cy="4551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 spc="0" baseline="0">
                <a:latin typeface="+mj-lt"/>
                <a:cs typeface="Clario Black" panose="020B0A03030300000000" pitchFamily="34" charset="0"/>
              </a:defRPr>
            </a:lvl1pPr>
          </a:lstStyle>
          <a:p>
            <a:pPr lvl="0"/>
            <a:r>
              <a:rPr lang="en-US" noProof="0"/>
              <a:t>Sub headline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FD4476B9-EC96-360F-AED5-6023B5406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595360" y="2286000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585452B-029F-5ADD-7CB5-E5572A24047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95360" y="3542400"/>
            <a:ext cx="3139440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200" b="0" i="0" dirty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2C69F7-6BAC-D164-F97C-96936F29B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9DB2429-610F-20D9-E921-802CDC4C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A4E00BA-A447-E4D9-EF35-B653EA921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A38DFF6-4023-4BB0-8AE4-96A22C16F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ECB6600-1EE5-A9B2-241C-6E17C540340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50152" y="1391832"/>
            <a:ext cx="7677848" cy="7081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 noProof="0"/>
              <a:t>Body copy style. Enter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5424081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small headline_3 photos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73C25-30DD-EEBF-7740-41C45C89B7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47206C-C8F2-3438-F7FC-043E54ED1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5BB5B85-F342-7730-6869-F1527D819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BD75510-D2DA-9E21-7047-14FBA34FDE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7573C45-717E-A185-54AD-B1ADC3204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305300" y="1506194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91F4FB8-507F-6BD1-C81F-D27D478E37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05300" y="4079843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677E0DB7-B230-09AD-245F-22BA62E2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280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92E966D-78B5-AB55-E626-4C7FDBE47EF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80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4EB873D-F2C2-8D8C-AE0E-F977B2AD07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5478136"/>
            <a:ext cx="8720138" cy="799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567F6-AE8B-8BAA-582A-8A0F5CE7F4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9EAF8-BCFB-3E97-3670-75EA7C6F7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37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9D921-1141-7EBD-CF78-3EABA815C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63397-1C6F-9A42-A515-9253095B9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6C347-21F7-16EF-54B5-437B9D8466E3}"/>
              </a:ext>
            </a:extLst>
          </p:cNvPr>
          <p:cNvSpPr txBox="1"/>
          <p:nvPr userDrawn="1"/>
        </p:nvSpPr>
        <p:spPr>
          <a:xfrm>
            <a:off x="358342" y="197708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Air" panose="020B0203030300000000" pitchFamily="34" charset="0"/>
              </a:rPr>
              <a:t>Clario</a:t>
            </a:r>
            <a:r>
              <a:rPr lang="en-US" sz="1000" b="0" i="0">
                <a:latin typeface="Clario Air" panose="020B0203030300000000" pitchFamily="34" charset="0"/>
              </a:rPr>
              <a:t> Air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0">
              <a:latin typeface="Clario Air" panose="020B02030303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0A6F5-B221-F9BF-D48C-8D5D63E47DF0}"/>
              </a:ext>
            </a:extLst>
          </p:cNvPr>
          <p:cNvSpPr txBox="1"/>
          <p:nvPr userDrawn="1"/>
        </p:nvSpPr>
        <p:spPr>
          <a:xfrm>
            <a:off x="358342" y="1031499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Thin" panose="020B0303030300000000" pitchFamily="34" charset="0"/>
              </a:rPr>
              <a:t>Clario</a:t>
            </a:r>
            <a:r>
              <a:rPr lang="en-US" sz="1000" b="0" i="0">
                <a:latin typeface="Clario Thin" panose="020B0303030300000000" pitchFamily="34" charset="0"/>
              </a:rPr>
              <a:t> Thin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0">
              <a:latin typeface="Clario Thin" panose="020B03030303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CC2C1-8A06-20A1-9667-5B9652212B24}"/>
              </a:ext>
            </a:extLst>
          </p:cNvPr>
          <p:cNvSpPr txBox="1"/>
          <p:nvPr userDrawn="1"/>
        </p:nvSpPr>
        <p:spPr>
          <a:xfrm>
            <a:off x="358342" y="1865290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Light" panose="020B0403030300000000" pitchFamily="34" charset="0"/>
              </a:rPr>
              <a:t>Clario</a:t>
            </a:r>
            <a:r>
              <a:rPr lang="en-US" sz="1000" b="0" i="0">
                <a:latin typeface="Clario Light" panose="020B0403030300000000" pitchFamily="34" charset="0"/>
              </a:rPr>
              <a:t> Light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0">
              <a:latin typeface="Clario Light" panose="020B04030303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7BBA5-ADC0-62D3-A017-CEA6E859BADF}"/>
              </a:ext>
            </a:extLst>
          </p:cNvPr>
          <p:cNvSpPr txBox="1"/>
          <p:nvPr userDrawn="1"/>
        </p:nvSpPr>
        <p:spPr>
          <a:xfrm>
            <a:off x="358342" y="2699081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/>
              <a:t>Clario</a:t>
            </a:r>
            <a:r>
              <a:rPr lang="en-US" sz="1000"/>
              <a:t> Regular</a:t>
            </a:r>
          </a:p>
          <a:p>
            <a:r>
              <a:rPr lang="en-US" sz="1000">
                <a:effectLst/>
              </a:rPr>
              <a:t>ABCDEFGHIJKLMNOPQRSTUVWXYZ </a:t>
            </a:r>
          </a:p>
          <a:p>
            <a:r>
              <a:rPr lang="en-US" sz="1000" err="1">
                <a:effectLst/>
              </a:rPr>
              <a:t>abcdefghijklmnopqrstuvwxyz</a:t>
            </a:r>
            <a:r>
              <a:rPr lang="en-US" sz="1000">
                <a:effectLst/>
              </a:rPr>
              <a:t>  </a:t>
            </a:r>
          </a:p>
          <a:p>
            <a:r>
              <a:rPr lang="en-US" sz="1000">
                <a:effectLst/>
              </a:rPr>
              <a:t>1234567890!@#$”%^&amp;*,;/{}[]()?!</a:t>
            </a: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4150F-918C-0671-B7F8-8164135D0202}"/>
              </a:ext>
            </a:extLst>
          </p:cNvPr>
          <p:cNvSpPr txBox="1"/>
          <p:nvPr userDrawn="1"/>
        </p:nvSpPr>
        <p:spPr>
          <a:xfrm>
            <a:off x="358342" y="353287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>
                <a:latin typeface="+mj-lt"/>
              </a:rPr>
              <a:t>Clario</a:t>
            </a:r>
            <a:r>
              <a:rPr lang="en-US" sz="1000">
                <a:latin typeface="+mj-lt"/>
              </a:rPr>
              <a:t> Medium</a:t>
            </a:r>
          </a:p>
          <a:p>
            <a:r>
              <a:rPr lang="en-US" sz="1000">
                <a:effectLst/>
                <a:latin typeface="+mj-lt"/>
              </a:rPr>
              <a:t>ABCDEFGHIJKLMNOPQRSTUVWXYZ </a:t>
            </a:r>
          </a:p>
          <a:p>
            <a:r>
              <a:rPr lang="en-US" sz="1000" err="1">
                <a:effectLst/>
                <a:latin typeface="+mj-lt"/>
              </a:rPr>
              <a:t>abcdefghijklmnopqrstuvwxyz</a:t>
            </a:r>
            <a:r>
              <a:rPr lang="en-US" sz="1000">
                <a:effectLst/>
                <a:latin typeface="+mj-lt"/>
              </a:rPr>
              <a:t>  </a:t>
            </a:r>
          </a:p>
          <a:p>
            <a:r>
              <a:rPr lang="en-US" sz="1000">
                <a:effectLst/>
                <a:latin typeface="+mj-lt"/>
              </a:rPr>
              <a:t>1234567890!@#$”%^&amp;*,;/{}[]()?!</a:t>
            </a:r>
            <a:endParaRPr lang="en-US" sz="100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A8D6C-3131-53A4-116D-25F3CF615E17}"/>
              </a:ext>
            </a:extLst>
          </p:cNvPr>
          <p:cNvSpPr txBox="1"/>
          <p:nvPr userDrawn="1"/>
        </p:nvSpPr>
        <p:spPr>
          <a:xfrm>
            <a:off x="358342" y="4366663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" panose="020B0503030300000000" pitchFamily="34" charset="0"/>
              </a:rPr>
              <a:t>Clario</a:t>
            </a:r>
            <a:r>
              <a:rPr lang="en-US" sz="1000" b="1" i="0">
                <a:latin typeface="Clario" panose="020B0503030300000000" pitchFamily="34" charset="0"/>
              </a:rPr>
              <a:t> Bold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0">
              <a:latin typeface="Clario" panose="020B05030303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E68B36-39E0-D545-6AE4-7A1EFA832A60}"/>
              </a:ext>
            </a:extLst>
          </p:cNvPr>
          <p:cNvSpPr txBox="1"/>
          <p:nvPr userDrawn="1"/>
        </p:nvSpPr>
        <p:spPr>
          <a:xfrm>
            <a:off x="358342" y="520045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 Black" panose="020B0503030300000000" pitchFamily="34" charset="0"/>
              </a:rPr>
              <a:t>Clario</a:t>
            </a:r>
            <a:r>
              <a:rPr lang="en-US" sz="1000" b="1" i="0">
                <a:latin typeface="Clario Black" panose="020B0503030300000000" pitchFamily="34" charset="0"/>
              </a:rPr>
              <a:t> Black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0">
              <a:latin typeface="Clario Black" panose="020B05030303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825361-4FFF-C6BD-E421-AB1A72D1ACAB}"/>
              </a:ext>
            </a:extLst>
          </p:cNvPr>
          <p:cNvSpPr txBox="1"/>
          <p:nvPr userDrawn="1"/>
        </p:nvSpPr>
        <p:spPr>
          <a:xfrm>
            <a:off x="2824200" y="197708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Air" panose="020B0203030300000000" pitchFamily="34" charset="0"/>
              </a:rPr>
              <a:t>Clario</a:t>
            </a:r>
            <a:r>
              <a:rPr lang="en-US" sz="1000" b="0" i="1">
                <a:latin typeface="Clario Air" panose="020B0203030300000000" pitchFamily="34" charset="0"/>
              </a:rPr>
              <a:t> Air Italic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1">
              <a:latin typeface="Clario Air" panose="020B02030303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8A665-07E0-26A7-AEF8-66E7B9570460}"/>
              </a:ext>
            </a:extLst>
          </p:cNvPr>
          <p:cNvSpPr txBox="1"/>
          <p:nvPr userDrawn="1"/>
        </p:nvSpPr>
        <p:spPr>
          <a:xfrm>
            <a:off x="2824204" y="1031497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Thin" panose="020B0303030300000000" pitchFamily="34" charset="0"/>
              </a:rPr>
              <a:t>Clario</a:t>
            </a:r>
            <a:r>
              <a:rPr lang="en-US" sz="1000" b="0" i="1">
                <a:latin typeface="Clario Thin" panose="020B0303030300000000" pitchFamily="34" charset="0"/>
              </a:rPr>
              <a:t> Thin Italic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1">
              <a:latin typeface="Clario Thin" panose="020B03030303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4E222-FD06-4A05-0D3D-1EC003732C72}"/>
              </a:ext>
            </a:extLst>
          </p:cNvPr>
          <p:cNvSpPr txBox="1"/>
          <p:nvPr userDrawn="1"/>
        </p:nvSpPr>
        <p:spPr>
          <a:xfrm>
            <a:off x="2824204" y="1865290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Light" panose="020B0403030300000000" pitchFamily="34" charset="0"/>
              </a:rPr>
              <a:t>Clario</a:t>
            </a:r>
            <a:r>
              <a:rPr lang="en-US" sz="1000" b="0" i="1">
                <a:latin typeface="Clario Light" panose="020B0403030300000000" pitchFamily="34" charset="0"/>
              </a:rPr>
              <a:t> Light Italic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ABCDEFGHIJKLMNOPQRSTUVWXYZ </a:t>
            </a:r>
            <a:br>
              <a:rPr lang="en-US" sz="1000" b="0" i="1">
                <a:effectLst/>
                <a:latin typeface="Clario Light" panose="020B0403030300000000" pitchFamily="34" charset="0"/>
              </a:rPr>
            </a:br>
            <a:r>
              <a:rPr lang="en-US" sz="1000" b="0" i="1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1">
              <a:latin typeface="Clario Light" panose="020B04030303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E1725-E8E7-4D56-1076-1C3EF760787D}"/>
              </a:ext>
            </a:extLst>
          </p:cNvPr>
          <p:cNvSpPr txBox="1"/>
          <p:nvPr userDrawn="1"/>
        </p:nvSpPr>
        <p:spPr>
          <a:xfrm>
            <a:off x="2824203" y="2699081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" panose="020B0503030300000000" pitchFamily="34" charset="0"/>
              </a:rPr>
              <a:t>Clario</a:t>
            </a:r>
            <a:r>
              <a:rPr lang="en-US" sz="1000" b="0" i="1">
                <a:latin typeface="Clario" panose="020B0503030300000000" pitchFamily="34" charset="0"/>
              </a:rPr>
              <a:t> Regular Italic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0" i="1">
              <a:latin typeface="Clario" panose="020B05030303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9A70D-A7C4-42DF-B6C2-58D75B081A01}"/>
              </a:ext>
            </a:extLst>
          </p:cNvPr>
          <p:cNvSpPr txBox="1"/>
          <p:nvPr userDrawn="1"/>
        </p:nvSpPr>
        <p:spPr>
          <a:xfrm>
            <a:off x="2824202" y="353287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Medium" panose="020B0503030300000000" pitchFamily="34" charset="0"/>
              </a:rPr>
              <a:t>Clario</a:t>
            </a:r>
            <a:r>
              <a:rPr lang="en-US" sz="1000" b="0" i="1">
                <a:latin typeface="Clario Medium" panose="020B0503030300000000" pitchFamily="34" charset="0"/>
              </a:rPr>
              <a:t> Medium Italic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Medium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Medium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1234567890!@#$”%^&amp;*,;/{}[]()?!</a:t>
            </a:r>
            <a:endParaRPr lang="en-US" sz="1000" b="0" i="1">
              <a:latin typeface="Clario Medium" panose="020B05030303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F913B3-CB24-1A15-7B78-8D2911777E32}"/>
              </a:ext>
            </a:extLst>
          </p:cNvPr>
          <p:cNvSpPr txBox="1"/>
          <p:nvPr userDrawn="1"/>
        </p:nvSpPr>
        <p:spPr>
          <a:xfrm>
            <a:off x="2824201" y="4366663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" panose="020B0503030300000000" pitchFamily="34" charset="0"/>
              </a:rPr>
              <a:t>Clario</a:t>
            </a:r>
            <a:r>
              <a:rPr lang="en-US" sz="1000" b="1" i="1">
                <a:latin typeface="Clario" panose="020B0503030300000000" pitchFamily="34" charset="0"/>
              </a:rPr>
              <a:t> Bold Italic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1">
              <a:latin typeface="Clario" panose="020B05030303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7DED76-F667-0BC5-23BF-5FEF96B032B6}"/>
              </a:ext>
            </a:extLst>
          </p:cNvPr>
          <p:cNvSpPr txBox="1"/>
          <p:nvPr userDrawn="1"/>
        </p:nvSpPr>
        <p:spPr>
          <a:xfrm>
            <a:off x="2824200" y="520045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 Black" panose="020B0503030300000000" pitchFamily="34" charset="0"/>
              </a:rPr>
              <a:t>Clario</a:t>
            </a:r>
            <a:r>
              <a:rPr lang="en-US" sz="1000" b="1" i="1">
                <a:latin typeface="Clario Black" panose="020B0503030300000000" pitchFamily="34" charset="0"/>
              </a:rPr>
              <a:t> Black Italic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1">
              <a:latin typeface="Clario Black" panose="020B05030303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9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74.xml"/><Relationship Id="rId34" Type="http://schemas.openxmlformats.org/officeDocument/2006/relationships/slideLayout" Target="../slideLayouts/slideLayout87.xml"/><Relationship Id="rId42" Type="http://schemas.openxmlformats.org/officeDocument/2006/relationships/slideLayout" Target="../slideLayouts/slideLayout95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82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slideLayout" Target="../slideLayouts/slideLayout90.xml"/><Relationship Id="rId40" Type="http://schemas.openxmlformats.org/officeDocument/2006/relationships/slideLayout" Target="../slideLayouts/slideLayout93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84.xml"/><Relationship Id="rId44" Type="http://schemas.openxmlformats.org/officeDocument/2006/relationships/slideLayout" Target="../slideLayouts/slideLayout9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Relationship Id="rId43" Type="http://schemas.openxmlformats.org/officeDocument/2006/relationships/slideLayout" Target="../slideLayouts/slideLayout96.xml"/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38" Type="http://schemas.openxmlformats.org/officeDocument/2006/relationships/slideLayout" Target="../slideLayouts/slideLayout91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B5890-2665-7210-F51F-F0810D9D5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316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8" r:id="rId35"/>
    <p:sldLayoutId id="2147483697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4" r:id="rId51"/>
    <p:sldLayoutId id="2147483713" r:id="rId52"/>
    <p:sldLayoutId id="2147483715" r:id="rId5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6D5D38E-B3B1-EA89-7C67-7F76E8864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C7BE5A5-C140-1D17-BA51-27A85F605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CD4EF8D-3464-3DDC-4A1E-52E6E8DBC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23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  <p:sldLayoutId id="2147483765" r:id="rId39"/>
    <p:sldLayoutId id="2147483766" r:id="rId40"/>
    <p:sldLayoutId id="2147483767" r:id="rId41"/>
    <p:sldLayoutId id="2147483768" r:id="rId42"/>
    <p:sldLayoutId id="2147483769" r:id="rId43"/>
    <p:sldLayoutId id="2147483770" r:id="rId4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46C976C-3893-DCBD-5C86-B64A00A96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193" y="2214017"/>
            <a:ext cx="8862654" cy="1885950"/>
          </a:xfrm>
        </p:spPr>
        <p:txBody>
          <a:bodyPr>
            <a:normAutofit/>
          </a:bodyPr>
          <a:lstStyle/>
          <a:p>
            <a:r>
              <a:rPr lang="pt-BR" sz="8800" dirty="0"/>
              <a:t>DIMOB 2025</a:t>
            </a:r>
            <a:endParaRPr lang="pt-BR" sz="3600" dirty="0"/>
          </a:p>
        </p:txBody>
      </p:sp>
      <p:sp>
        <p:nvSpPr>
          <p:cNvPr id="4" name="Espaço Reservado para Texto 4">
            <a:extLst>
              <a:ext uri="{FF2B5EF4-FFF2-40B4-BE49-F238E27FC236}">
                <a16:creationId xmlns:a16="http://schemas.microsoft.com/office/drawing/2014/main" id="{85A8C89F-4389-7879-D616-6CEA57AEFB10}"/>
              </a:ext>
            </a:extLst>
          </p:cNvPr>
          <p:cNvSpPr txBox="1">
            <a:spLocks/>
          </p:cNvSpPr>
          <p:nvPr/>
        </p:nvSpPr>
        <p:spPr>
          <a:xfrm>
            <a:off x="1821621" y="3836082"/>
            <a:ext cx="5735689" cy="340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/>
              <a:t>Ministrante: Sara Fernandes</a:t>
            </a:r>
          </a:p>
          <a:p>
            <a:r>
              <a:rPr lang="pt-BR" sz="1600" dirty="0"/>
              <a:t>Horário: 14h, no horário de Brasília </a:t>
            </a:r>
          </a:p>
        </p:txBody>
      </p:sp>
    </p:spTree>
    <p:extLst>
      <p:ext uri="{BB962C8B-B14F-4D97-AF65-F5344CB8AC3E}">
        <p14:creationId xmlns:p14="http://schemas.microsoft.com/office/powerpoint/2010/main" val="370723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2EF7F-E953-2C3D-415A-7F257F66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en-US" sz="3200" dirty="0"/>
              <a:t>O que </a:t>
            </a:r>
            <a:r>
              <a:rPr lang="en-US" sz="3200" dirty="0" err="1"/>
              <a:t>você</a:t>
            </a:r>
            <a:r>
              <a:rPr lang="en-US" sz="3200" dirty="0"/>
              <a:t> </a:t>
            </a:r>
            <a:r>
              <a:rPr lang="en-US" sz="3200" dirty="0" err="1"/>
              <a:t>irá</a:t>
            </a:r>
            <a:r>
              <a:rPr lang="en-US" sz="3200" dirty="0"/>
              <a:t> </a:t>
            </a:r>
            <a:r>
              <a:rPr lang="en-US" sz="3200" dirty="0" err="1"/>
              <a:t>aprender</a:t>
            </a:r>
            <a:r>
              <a:rPr lang="en-US" sz="3200" dirty="0"/>
              <a:t>?</a:t>
            </a: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9FCAEF-D29C-3BB1-7791-AC042B89D9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Obrigatoriedade;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Transmissão sem movimento;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Prazo de entrega;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Leiaute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Informações Enviadas;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Principais erros;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Tira-dúvidas.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18F66B-BD58-9F35-6D35-D5D2B24AB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2</a:t>
            </a:fld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E2E73C-6116-F1FC-36B7-9935752010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10" y="0"/>
            <a:ext cx="7166633" cy="7182384"/>
          </a:xfrm>
          <a:prstGeom prst="rect">
            <a:avLst/>
          </a:prstGeom>
        </p:spPr>
      </p:pic>
      <p:pic>
        <p:nvPicPr>
          <p:cNvPr id="6" name="Picture 2" descr="AdobeStock_188212750_GH">
            <a:extLst>
              <a:ext uri="{FF2B5EF4-FFF2-40B4-BE49-F238E27FC236}">
                <a16:creationId xmlns:a16="http://schemas.microsoft.com/office/drawing/2014/main" id="{60F6B487-ACDA-99B5-49D6-9E01EF027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2" t="15548" r="13553" b="5610"/>
          <a:stretch/>
        </p:blipFill>
        <p:spPr bwMode="auto">
          <a:xfrm>
            <a:off x="6524553" y="1645303"/>
            <a:ext cx="4808300" cy="356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508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C283A-DA92-C826-11C5-E3ADF1AD9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77AE2-2D4D-26AE-C637-1895DD97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en-US" sz="3200" dirty="0" err="1"/>
              <a:t>Quem</a:t>
            </a:r>
            <a:r>
              <a:rPr lang="en-US" sz="3200" dirty="0"/>
              <a:t> </a:t>
            </a:r>
            <a:r>
              <a:rPr lang="en-US" sz="3200" dirty="0" err="1"/>
              <a:t>está</a:t>
            </a:r>
            <a:r>
              <a:rPr lang="en-US" sz="3200" dirty="0"/>
              <a:t> </a:t>
            </a:r>
            <a:r>
              <a:rPr lang="en-US" sz="3200" dirty="0" err="1"/>
              <a:t>obrigado</a:t>
            </a:r>
            <a:r>
              <a:rPr lang="en-US" sz="3200" dirty="0"/>
              <a:t>?</a:t>
            </a: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87EB68-3057-8671-E47E-10B3B11DE6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8494776" cy="4340422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IN RFB nº 1.115/2010;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Pessoas jurídicas e equiparadas: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I – Que comercializarem imóveis que houverem construído, loteado ou incorporado para esse fim;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II – Que intermediarem aquisição, alienação ou aluguel de imóveis;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III – Que realizarem sublocação de imóveis;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IV – Que se constituírem para construção, administração, locação ou alienação de patrimônio próprio, de seus condôminos ou de seus sócios.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DCFDF2-787C-0DB6-CA86-964E722971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3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EEDB2F19-8F5B-F960-12B2-083BEE526800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1200" b="1" dirty="0"/>
              <a:t>Base Legal: </a:t>
            </a:r>
            <a:r>
              <a:rPr lang="pt-BR" sz="1200" dirty="0"/>
              <a:t>Art. 1º da IN RFB Nº 1.115/2010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520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48C4A-4682-A233-3EA9-4ED648862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428A0-4EC3-1239-19BE-BB0B4432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pt-BR" sz="3200" dirty="0"/>
              <a:t>Existe DIMOB sem movimento?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E5364E-255B-1CA0-C13F-074A978DFFB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1843" y="1583011"/>
            <a:ext cx="9750491" cy="4340422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Não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/>
              <a:t>§ 3º As pessoas jurídicas e equiparadas que não tenham realizado operações imobiliárias no ano-calendário de referência (2024) estão desobrigadas à apresentação de DIMOB.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b="1" dirty="0"/>
              <a:t>Exemplo: </a:t>
            </a:r>
            <a:r>
              <a:rPr lang="pt-BR" dirty="0"/>
              <a:t>Fechei um contrato em 05/2024, mas durante o ano não tive nenhuma movimentação/recebimento das parcelas do mesmo. 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Nesse exemplo, não deve ser enviado a DIMOB, pois não ocorreu o recebimento/movimentação do contrato.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69AFD2-0F09-F645-2EA3-7A9397DFD9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4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2DB6C953-B5A1-438B-3BCD-9ED25B23EE29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691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B3F4D-B48A-B200-0ACA-2EC6043CB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E3DCE-B7C4-026C-DE29-C8ADCE7E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en-US" sz="3200" dirty="0"/>
              <a:t>Qual o </a:t>
            </a:r>
            <a:r>
              <a:rPr lang="en-US" sz="3200" dirty="0" err="1"/>
              <a:t>prazo</a:t>
            </a:r>
            <a:r>
              <a:rPr lang="en-US" sz="3200" dirty="0"/>
              <a:t> de </a:t>
            </a:r>
            <a:r>
              <a:rPr lang="en-US" sz="3200" dirty="0" err="1"/>
              <a:t>envio</a:t>
            </a:r>
            <a:r>
              <a:rPr lang="en-US" sz="3200" dirty="0"/>
              <a:t>?</a:t>
            </a: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72206F-1071-BAB4-9177-7B3BDDC8D9F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611002"/>
            <a:ext cx="8494776" cy="4340422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Último dia útil do mês de Fevereiro do ano seguinte, por meio do programa Receitanet (validador);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Em </a:t>
            </a:r>
            <a:r>
              <a:rPr lang="pt-BR" sz="2200" dirty="0">
                <a:solidFill>
                  <a:srgbClr val="D64000"/>
                </a:solidFill>
              </a:rPr>
              <a:t>2025</a:t>
            </a:r>
            <a:r>
              <a:rPr lang="pt-BR" sz="2200" dirty="0"/>
              <a:t> será o dia </a:t>
            </a:r>
            <a:r>
              <a:rPr lang="pt-BR" sz="2200" dirty="0">
                <a:solidFill>
                  <a:srgbClr val="D64000"/>
                </a:solidFill>
              </a:rPr>
              <a:t>28/02/2025.</a:t>
            </a:r>
            <a:endParaRPr lang="pt-BR" sz="2200" dirty="0"/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ED0B61-1897-A4AF-015E-19BBD7C159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5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782F91A0-7235-B18F-DAD2-270F3F9BBDDE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1200" b="1" dirty="0"/>
              <a:t>Base Legal: </a:t>
            </a:r>
            <a:r>
              <a:rPr lang="pt-BR" sz="1200" dirty="0"/>
              <a:t>Art. 3º da IN RFB Nº 1.115/2010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69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79A29-836A-D69C-9D60-613ACF73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34C7C-3CAE-A4E0-7151-1C2A2092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en-US" sz="3200" dirty="0" err="1"/>
              <a:t>Leiaute</a:t>
            </a:r>
            <a:r>
              <a:rPr lang="en-US" sz="3200" dirty="0"/>
              <a:t> do </a:t>
            </a:r>
            <a:r>
              <a:rPr lang="en-US" sz="3200" dirty="0" err="1"/>
              <a:t>Arquivo</a:t>
            </a: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CF749F-CCF6-C541-4832-71735B99470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541066"/>
            <a:ext cx="8494776" cy="6235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/>
              <a:t>É composto dos registros: 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AAC6A6-FF33-977F-E987-FFC4C85FAD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6</a:t>
            </a:fld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E2BD62-BB68-1ACE-0A70-084D869F0C13}"/>
              </a:ext>
            </a:extLst>
          </p:cNvPr>
          <p:cNvSpPr txBox="1"/>
          <p:nvPr/>
        </p:nvSpPr>
        <p:spPr>
          <a:xfrm>
            <a:off x="457200" y="2292721"/>
            <a:ext cx="839708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R01: Ficha 01 - Dados Iniciais;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R02: Ficha 02 - Locação;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R03: Ficha 03 - Construção e Incorporação de Imóveis;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R04: Ficha 04 - Intermediação de Venda.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3246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3442C-91C8-C528-F256-4B184C547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02B3E-5678-94AE-BFFF-AF9235B8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5"/>
            <a:ext cx="11277600" cy="535531"/>
          </a:xfrm>
        </p:spPr>
        <p:txBody>
          <a:bodyPr/>
          <a:lstStyle/>
          <a:p>
            <a:r>
              <a:rPr lang="en-US" sz="3200" dirty="0" err="1"/>
              <a:t>Informações</a:t>
            </a:r>
            <a:r>
              <a:rPr lang="en-US" sz="3200" dirty="0"/>
              <a:t> </a:t>
            </a:r>
            <a:r>
              <a:rPr lang="en-US" sz="3200" dirty="0" err="1"/>
              <a:t>enviadas</a:t>
            </a: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093780-5214-B321-0BC0-9E575C6A078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630756"/>
            <a:ext cx="8494776" cy="4340422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Intermediações de vendas realizadas no ano;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Pagamento de alugueis realizados no ano, independente do ano do contrato;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200" dirty="0"/>
              <a:t>Valores pagos a Construtoras e Incorporadoras. 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4F3BFD-4BEF-9F2A-40C8-E9EF180253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7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BED32788-3158-BBDB-B62E-B397130138B8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1200" b="1" dirty="0"/>
              <a:t>Fonte: </a:t>
            </a:r>
            <a:r>
              <a:rPr lang="pt-BR" sz="1200" dirty="0"/>
              <a:t>Conteúdo, Treinamento e Digital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3996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5208-762A-D631-8904-0FACFFDEB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A9AA1-92AA-4569-378C-446BB458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Erros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661194-B8E9-85C6-7F56-849F6989B62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585489"/>
            <a:ext cx="8494776" cy="4340422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000" dirty="0"/>
              <a:t>Foram informados caracteres inválidos. Favor verificar o preenchimento do campo; 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000" dirty="0"/>
              <a:t>Não foram encontrados documentos para serem importados na ficha de locação e na ficha de intermediação.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AB7956-46DA-52AC-348C-E670549641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8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5DADB80E-112C-6CBC-73B3-318D5F81D130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1200" b="1" dirty="0"/>
              <a:t>Fonte: </a:t>
            </a:r>
            <a:r>
              <a:rPr lang="pt-BR" sz="1200" dirty="0"/>
              <a:t>Conteúdo, Treinamento e Digital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084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1A5F2-E32C-BD4C-2327-B6876A73E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8647C-BD70-F055-B954-74775DF99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42496"/>
            <a:ext cx="11277600" cy="923330"/>
          </a:xfrm>
        </p:spPr>
        <p:txBody>
          <a:bodyPr/>
          <a:lstStyle/>
          <a:p>
            <a:r>
              <a:rPr lang="en-US" sz="6000" dirty="0"/>
              <a:t>Tira-</a:t>
            </a:r>
            <a:r>
              <a:rPr lang="en-US" sz="6000" dirty="0" err="1"/>
              <a:t>Dúvidas</a:t>
            </a:r>
            <a:endParaRPr lang="pt-BR" sz="60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B9D9B3-614C-CA46-ADC4-65F21A85936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58800" y="2060381"/>
            <a:ext cx="8494776" cy="379773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???</a:t>
            </a:r>
          </a:p>
          <a:p>
            <a:pPr algn="just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058360-1E9F-9101-F333-1B8A86C11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9</a:t>
            </a:fld>
            <a:endParaRPr lang="en-US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5E208528-E551-E71B-5F03-7DEE541A104F}"/>
              </a:ext>
            </a:extLst>
          </p:cNvPr>
          <p:cNvSpPr txBox="1">
            <a:spLocks/>
          </p:cNvSpPr>
          <p:nvPr/>
        </p:nvSpPr>
        <p:spPr>
          <a:xfrm>
            <a:off x="457200" y="5858118"/>
            <a:ext cx="8494776" cy="4055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543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16F08AA-8389-A0FF-CA12-C1C8CA3E1B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46C976C-3893-DCBD-5C86-B64A00A96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716" y="2192187"/>
            <a:ext cx="8862654" cy="1885950"/>
          </a:xfrm>
        </p:spPr>
        <p:txBody>
          <a:bodyPr>
            <a:normAutofit/>
          </a:bodyPr>
          <a:lstStyle/>
          <a:p>
            <a:r>
              <a:rPr lang="pt-BR"/>
              <a:t>Obrigada</a:t>
            </a:r>
          </a:p>
        </p:txBody>
      </p:sp>
    </p:spTree>
    <p:extLst>
      <p:ext uri="{BB962C8B-B14F-4D97-AF65-F5344CB8AC3E}">
        <p14:creationId xmlns:p14="http://schemas.microsoft.com/office/powerpoint/2010/main" val="401212521"/>
      </p:ext>
    </p:extLst>
  </p:cSld>
  <p:clrMapOvr>
    <a:masterClrMapping/>
  </p:clrMapOvr>
</p:sld>
</file>

<file path=ppt/theme/theme1.xml><?xml version="1.0" encoding="utf-8"?>
<a:theme xmlns:a="http://schemas.openxmlformats.org/drawingml/2006/main" name="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Full_Template" id="{F5A59A94-2259-A14F-A8C7-FA9D38CFC561}" vid="{99C6084B-B076-7145-8A88-A4ACA0837CFD}"/>
    </a:ext>
  </a:extLst>
</a:theme>
</file>

<file path=ppt/theme/theme2.xml><?xml version="1.0" encoding="utf-8"?>
<a:theme xmlns:a="http://schemas.openxmlformats.org/drawingml/2006/main" name="1_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Full_Template" id="{F5A59A94-2259-A14F-A8C7-FA9D38CFC561}" vid="{AB22510C-36AE-3D43-B83E-5D5F5DCC0B7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C74686D30674F8C74C174E5F00189" ma:contentTypeVersion="20" ma:contentTypeDescription="Create a new document." ma:contentTypeScope="" ma:versionID="7b5c85de8f3045d67f7c2cbb4e56b931">
  <xsd:schema xmlns:xsd="http://www.w3.org/2001/XMLSchema" xmlns:xs="http://www.w3.org/2001/XMLSchema" xmlns:p="http://schemas.microsoft.com/office/2006/metadata/properties" xmlns:ns1="http://schemas.microsoft.com/sharepoint/v3" xmlns:ns2="87f72677-0859-4009-abb2-52c0308dc790" xmlns:ns3="7db9247b-6494-4815-bea0-d9d1e464e114" targetNamespace="http://schemas.microsoft.com/office/2006/metadata/properties" ma:root="true" ma:fieldsID="693c2fcb8dc80a96a4724058b7b48a2f" ns1:_="" ns2:_="" ns3:_="">
    <xsd:import namespace="http://schemas.microsoft.com/sharepoint/v3"/>
    <xsd:import namespace="87f72677-0859-4009-abb2-52c0308dc790"/>
    <xsd:import namespace="7db9247b-6494-4815-bea0-d9d1e464e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Nome_Completo" minOccurs="0"/>
                <xsd:element ref="ns2:Email_Envio" minOccurs="0"/>
                <xsd:element ref="ns2:CPF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72677-0859-4009-abb2-52c0308dc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3a93e6a-eb94-4f22-847d-80c377548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ome_Completo" ma:index="20" nillable="true" ma:displayName="Nome _Completo" ma:format="Dropdown" ma:internalName="Nome_Completo">
      <xsd:simpleType>
        <xsd:restriction base="dms:Text">
          <xsd:maxLength value="255"/>
        </xsd:restriction>
      </xsd:simpleType>
    </xsd:element>
    <xsd:element name="Email_Envio" ma:index="21" nillable="true" ma:displayName="Email_Envio" ma:format="Dropdown" ma:internalName="Email_Envio">
      <xsd:simpleType>
        <xsd:restriction base="dms:Text">
          <xsd:maxLength value="255"/>
        </xsd:restriction>
      </xsd:simpleType>
    </xsd:element>
    <xsd:element name="CPF" ma:index="22" nillable="true" ma:displayName="CPF" ma:format="Dropdown" ma:internalName="CPF">
      <xsd:simpleType>
        <xsd:restriction base="dms:Text">
          <xsd:maxLength value="14"/>
        </xsd:restriction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9247b-6494-4815-bea0-d9d1e464e1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4754ab0-0c05-4264-af22-743f8cd925ef}" ma:internalName="TaxCatchAll" ma:showField="CatchAllData" ma:web="7db9247b-6494-4815-bea0-d9d1e464e1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b9247b-6494-4815-bea0-d9d1e464e114" xsi:nil="true"/>
    <_ip_UnifiedCompliancePolicyUIAction xmlns="http://schemas.microsoft.com/sharepoint/v3" xsi:nil="true"/>
    <lcf76f155ced4ddcb4097134ff3c332f xmlns="87f72677-0859-4009-abb2-52c0308dc790">
      <Terms xmlns="http://schemas.microsoft.com/office/infopath/2007/PartnerControls"/>
    </lcf76f155ced4ddcb4097134ff3c332f>
    <_ip_UnifiedCompliancePolicyProperties xmlns="http://schemas.microsoft.com/sharepoint/v3" xsi:nil="true"/>
    <Email_Envio xmlns="87f72677-0859-4009-abb2-52c0308dc790" xsi:nil="true"/>
    <Nome_Completo xmlns="87f72677-0859-4009-abb2-52c0308dc790" xsi:nil="true"/>
    <CPF xmlns="87f72677-0859-4009-abb2-52c0308dc790" xsi:nil="true"/>
  </documentManagement>
</p:properties>
</file>

<file path=customXml/itemProps1.xml><?xml version="1.0" encoding="utf-8"?>
<ds:datastoreItem xmlns:ds="http://schemas.openxmlformats.org/officeDocument/2006/customXml" ds:itemID="{416942BA-944C-495C-9DA7-9A4CD8AD9466}">
  <ds:schemaRefs>
    <ds:schemaRef ds:uri="7db9247b-6494-4815-bea0-d9d1e464e114"/>
    <ds:schemaRef ds:uri="87f72677-0859-4009-abb2-52c0308dc7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6A7D99C-DB9E-4861-9E11-17681297C0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4DE78D-AC23-4CB5-83A6-B37F8F632C44}">
  <ds:schemaRefs>
    <ds:schemaRef ds:uri="7db9247b-6494-4815-bea0-d9d1e464e114"/>
    <ds:schemaRef ds:uri="87f72677-0859-4009-abb2-52c0308dc79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TR_Full_Template</Template>
  <TotalTime>516</TotalTime>
  <Words>372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19" baseType="lpstr">
      <vt:lpstr>Wingdings</vt:lpstr>
      <vt:lpstr>Clario Light</vt:lpstr>
      <vt:lpstr>Clario Thin</vt:lpstr>
      <vt:lpstr>Clario</vt:lpstr>
      <vt:lpstr>Clario Air</vt:lpstr>
      <vt:lpstr>Clario Medium</vt:lpstr>
      <vt:lpstr>Clario Black</vt:lpstr>
      <vt:lpstr>TR Theme 2024 Parent</vt:lpstr>
      <vt:lpstr>1_TR Theme 2024 Parent</vt:lpstr>
      <vt:lpstr>DIMOB 2025</vt:lpstr>
      <vt:lpstr>O que você irá aprender?</vt:lpstr>
      <vt:lpstr>Quem está obrigado?</vt:lpstr>
      <vt:lpstr>Existe DIMOB sem movimento?</vt:lpstr>
      <vt:lpstr>Qual o prazo de envio?</vt:lpstr>
      <vt:lpstr>Leiaute do Arquivo</vt:lpstr>
      <vt:lpstr>Informações enviadas</vt:lpstr>
      <vt:lpstr>Principais Erros</vt:lpstr>
      <vt:lpstr>Tira-Dúvidas</vt:lpstr>
      <vt:lpstr>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Tributário</dc:title>
  <dc:creator>Menezes, Daiane (LatAm)</dc:creator>
  <cp:lastModifiedBy>Fernandes, Sara (LatAm)</cp:lastModifiedBy>
  <cp:revision>59</cp:revision>
  <dcterms:created xsi:type="dcterms:W3CDTF">2024-03-26T14:29:04Z</dcterms:created>
  <dcterms:modified xsi:type="dcterms:W3CDTF">2025-02-05T02:04:27Z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0x0101001DFC74686D30674F8C74C174E5F00189</vt:lpwstr>
  </property>
  <property fmtid="{D5CDD505-2E9C-101B-9397-08002B2CF9AE}" pid="3" name="MediaServiceImageTags">
    <vt:lpwstr/>
  </property>
</Properties>
</file>